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257" r:id="rId2"/>
    <p:sldId id="291" r:id="rId3"/>
    <p:sldId id="292" r:id="rId4"/>
    <p:sldId id="258" r:id="rId5"/>
    <p:sldId id="259" r:id="rId6"/>
    <p:sldId id="260" r:id="rId7"/>
    <p:sldId id="285" r:id="rId8"/>
    <p:sldId id="288" r:id="rId9"/>
    <p:sldId id="261" r:id="rId10"/>
    <p:sldId id="262" r:id="rId11"/>
    <p:sldId id="290" r:id="rId12"/>
    <p:sldId id="264" r:id="rId13"/>
    <p:sldId id="266" r:id="rId14"/>
    <p:sldId id="278" r:id="rId15"/>
    <p:sldId id="268" r:id="rId16"/>
    <p:sldId id="269" r:id="rId17"/>
    <p:sldId id="270" r:id="rId18"/>
    <p:sldId id="280" r:id="rId19"/>
    <p:sldId id="273" r:id="rId20"/>
    <p:sldId id="282" r:id="rId21"/>
    <p:sldId id="274" r:id="rId22"/>
    <p:sldId id="283" r:id="rId23"/>
    <p:sldId id="294" r:id="rId24"/>
    <p:sldId id="295" r:id="rId25"/>
    <p:sldId id="305" r:id="rId26"/>
    <p:sldId id="296" r:id="rId27"/>
    <p:sldId id="297" r:id="rId28"/>
    <p:sldId id="299" r:id="rId29"/>
    <p:sldId id="301" r:id="rId30"/>
    <p:sldId id="302" r:id="rId31"/>
    <p:sldId id="306" r:id="rId32"/>
    <p:sldId id="308" r:id="rId33"/>
    <p:sldId id="310" r:id="rId34"/>
    <p:sldId id="312" r:id="rId35"/>
    <p:sldId id="314" r:id="rId36"/>
    <p:sldId id="316" r:id="rId37"/>
    <p:sldId id="318" r:id="rId38"/>
    <p:sldId id="320" r:id="rId39"/>
    <p:sldId id="322" r:id="rId40"/>
    <p:sldId id="323" r:id="rId41"/>
    <p:sldId id="324" r:id="rId42"/>
    <p:sldId id="325" r:id="rId43"/>
    <p:sldId id="327" r:id="rId44"/>
    <p:sldId id="328" r:id="rId45"/>
    <p:sldId id="329" r:id="rId46"/>
    <p:sldId id="330"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9" autoAdjust="0"/>
    <p:restoredTop sz="86410" autoAdjust="0"/>
  </p:normalViewPr>
  <p:slideViewPr>
    <p:cSldViewPr snapToGrid="0" snapToObjects="1">
      <p:cViewPr>
        <p:scale>
          <a:sx n="80" d="100"/>
          <a:sy n="80" d="100"/>
        </p:scale>
        <p:origin x="-802" y="19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dLbls>
            <c:dLbl>
              <c:idx val="1"/>
              <c:layout>
                <c:manualLayout>
                  <c:x val="0.13360976154576401"/>
                  <c:y val="0"/>
                </c:manualLayout>
              </c:layout>
              <c:tx>
                <c:rich>
                  <a:bodyPr/>
                  <a:lstStyle/>
                  <a:p>
                    <a:r>
                      <a:rPr lang="en-US" dirty="0" smtClean="0"/>
                      <a:t>Persistent Vegetative State</a:t>
                    </a:r>
                    <a:endParaRPr lang="en-US" dirty="0"/>
                  </a:p>
                </c:rich>
              </c:tx>
              <c:showLegendKey val="0"/>
              <c:showVal val="0"/>
              <c:showCatName val="1"/>
              <c:showSerName val="0"/>
              <c:showPercent val="0"/>
              <c:showBubbleSize val="0"/>
            </c:dLbl>
            <c:showLegendKey val="0"/>
            <c:showVal val="0"/>
            <c:showCatName val="1"/>
            <c:showSerName val="0"/>
            <c:showPercent val="0"/>
            <c:showBubbleSize val="0"/>
            <c:showLeaderLines val="1"/>
          </c:dLbls>
          <c:cat>
            <c:strRef>
              <c:f>Sheet1!$A$2:$A$6</c:f>
              <c:strCache>
                <c:ptCount val="5"/>
                <c:pt idx="0">
                  <c:v>Death</c:v>
                </c:pt>
                <c:pt idx="1">
                  <c:v>Vegetative state</c:v>
                </c:pt>
                <c:pt idx="2">
                  <c:v>Severe disability</c:v>
                </c:pt>
                <c:pt idx="3">
                  <c:v>Moderate disability</c:v>
                </c:pt>
                <c:pt idx="4">
                  <c:v>Good recovery</c:v>
                </c:pt>
              </c:strCache>
            </c:strRef>
          </c:cat>
          <c:val>
            <c:numRef>
              <c:f>Sheet1!$B$2:$B$6</c:f>
              <c:numCache>
                <c:formatCode>General</c:formatCode>
                <c:ptCount val="5"/>
                <c:pt idx="0">
                  <c:v>1</c:v>
                </c:pt>
                <c:pt idx="1">
                  <c:v>4</c:v>
                </c:pt>
                <c:pt idx="2">
                  <c:v>22</c:v>
                </c:pt>
                <c:pt idx="3">
                  <c:v>30</c:v>
                </c:pt>
                <c:pt idx="4">
                  <c:v>43</c:v>
                </c:pt>
              </c:numCache>
            </c:numRef>
          </c:val>
        </c:ser>
        <c:dLbls>
          <c:showLegendKey val="0"/>
          <c:showVal val="0"/>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B73B32-7CE5-B94D-8122-41B3CA63BE51}" type="doc">
      <dgm:prSet loTypeId="urn:microsoft.com/office/officeart/2005/8/layout/hProcess9" loCatId="" qsTypeId="urn:microsoft.com/office/officeart/2005/8/quickstyle/simple1" qsCatId="simple" csTypeId="urn:microsoft.com/office/officeart/2005/8/colors/accent1_2" csCatId="accent1" phldr="1"/>
      <dgm:spPr/>
      <dgm:t>
        <a:bodyPr/>
        <a:lstStyle/>
        <a:p>
          <a:endParaRPr lang="en-US"/>
        </a:p>
      </dgm:t>
    </dgm:pt>
    <dgm:pt modelId="{CB585CB3-CF31-A241-9D70-8F31939185B0}">
      <dgm:prSet phldrT="[Text]"/>
      <dgm:spPr/>
      <dgm:t>
        <a:bodyPr/>
        <a:lstStyle/>
        <a:p>
          <a:r>
            <a:rPr lang="en-US" dirty="0" smtClean="0"/>
            <a:t>Coma</a:t>
          </a:r>
          <a:endParaRPr lang="en-US" dirty="0"/>
        </a:p>
      </dgm:t>
    </dgm:pt>
    <dgm:pt modelId="{9C3F8C5F-B258-5543-BE79-10CD8E004E25}" type="parTrans" cxnId="{C5103E7A-D6E1-1E4C-9CAA-44FB70526552}">
      <dgm:prSet/>
      <dgm:spPr/>
      <dgm:t>
        <a:bodyPr/>
        <a:lstStyle/>
        <a:p>
          <a:endParaRPr lang="en-US"/>
        </a:p>
      </dgm:t>
    </dgm:pt>
    <dgm:pt modelId="{24FDAB75-E86D-4E46-B34D-D5C10A3108A1}" type="sibTrans" cxnId="{C5103E7A-D6E1-1E4C-9CAA-44FB70526552}">
      <dgm:prSet/>
      <dgm:spPr/>
      <dgm:t>
        <a:bodyPr/>
        <a:lstStyle/>
        <a:p>
          <a:endParaRPr lang="en-US"/>
        </a:p>
      </dgm:t>
    </dgm:pt>
    <dgm:pt modelId="{DC8C3C06-7352-6040-A964-B31D2397478F}">
      <dgm:prSet phldrT="[Text]"/>
      <dgm:spPr/>
      <dgm:t>
        <a:bodyPr/>
        <a:lstStyle/>
        <a:p>
          <a:r>
            <a:rPr lang="en-US" dirty="0" smtClean="0"/>
            <a:t>Vegetative State</a:t>
          </a:r>
          <a:endParaRPr lang="en-US" dirty="0"/>
        </a:p>
      </dgm:t>
    </dgm:pt>
    <dgm:pt modelId="{1A920B61-980C-284B-9C34-93AD709B913A}" type="parTrans" cxnId="{D0FCB656-FE52-0143-8703-1ADCECC9CB8B}">
      <dgm:prSet/>
      <dgm:spPr/>
      <dgm:t>
        <a:bodyPr/>
        <a:lstStyle/>
        <a:p>
          <a:endParaRPr lang="en-US"/>
        </a:p>
      </dgm:t>
    </dgm:pt>
    <dgm:pt modelId="{6AED1787-CFED-E647-BB01-EA5C2A2F6370}" type="sibTrans" cxnId="{D0FCB656-FE52-0143-8703-1ADCECC9CB8B}">
      <dgm:prSet/>
      <dgm:spPr/>
      <dgm:t>
        <a:bodyPr/>
        <a:lstStyle/>
        <a:p>
          <a:endParaRPr lang="en-US"/>
        </a:p>
      </dgm:t>
    </dgm:pt>
    <dgm:pt modelId="{76AF4A2C-2280-FE4B-AFEF-383FB97D3BB5}">
      <dgm:prSet phldrT="[Text]"/>
      <dgm:spPr/>
      <dgm:t>
        <a:bodyPr/>
        <a:lstStyle/>
        <a:p>
          <a:r>
            <a:rPr lang="en-US" dirty="0" smtClean="0"/>
            <a:t>Minimally Conscious State</a:t>
          </a:r>
          <a:endParaRPr lang="en-US" dirty="0"/>
        </a:p>
      </dgm:t>
    </dgm:pt>
    <dgm:pt modelId="{4078C95B-83AA-104F-BF55-920449430E4C}" type="parTrans" cxnId="{50A5315F-3E91-8C4C-B5CB-D94887AF2606}">
      <dgm:prSet/>
      <dgm:spPr/>
      <dgm:t>
        <a:bodyPr/>
        <a:lstStyle/>
        <a:p>
          <a:endParaRPr lang="en-US"/>
        </a:p>
      </dgm:t>
    </dgm:pt>
    <dgm:pt modelId="{8DD74CF8-B4C5-6F48-999D-77A46A1F888C}" type="sibTrans" cxnId="{50A5315F-3E91-8C4C-B5CB-D94887AF2606}">
      <dgm:prSet/>
      <dgm:spPr/>
      <dgm:t>
        <a:bodyPr/>
        <a:lstStyle/>
        <a:p>
          <a:endParaRPr lang="en-US"/>
        </a:p>
      </dgm:t>
    </dgm:pt>
    <dgm:pt modelId="{7786BD40-1F8A-0946-82C2-E472BC17A200}">
      <dgm:prSet phldrT="[Text]"/>
      <dgm:spPr/>
      <dgm:t>
        <a:bodyPr/>
        <a:lstStyle/>
        <a:p>
          <a:endParaRPr lang="en-US" dirty="0" smtClean="0"/>
        </a:p>
        <a:p>
          <a:r>
            <a:rPr lang="en-US" dirty="0" smtClean="0"/>
            <a:t>Confused State</a:t>
          </a:r>
          <a:endParaRPr lang="en-US" dirty="0"/>
        </a:p>
      </dgm:t>
    </dgm:pt>
    <dgm:pt modelId="{849C45A1-01FF-AB4D-8A86-8426B613E253}" type="parTrans" cxnId="{34CE049B-718C-6B41-922D-5A5E8CC42805}">
      <dgm:prSet/>
      <dgm:spPr/>
      <dgm:t>
        <a:bodyPr/>
        <a:lstStyle/>
        <a:p>
          <a:endParaRPr lang="en-US"/>
        </a:p>
      </dgm:t>
    </dgm:pt>
    <dgm:pt modelId="{AC62391E-21ED-8D4D-9738-03318C30363D}" type="sibTrans" cxnId="{34CE049B-718C-6B41-922D-5A5E8CC42805}">
      <dgm:prSet/>
      <dgm:spPr/>
      <dgm:t>
        <a:bodyPr/>
        <a:lstStyle/>
        <a:p>
          <a:endParaRPr lang="en-US"/>
        </a:p>
      </dgm:t>
    </dgm:pt>
    <dgm:pt modelId="{E2112E6A-82AD-234A-9219-A5B1ECEF63AC}">
      <dgm:prSet phldrT="[Text]"/>
      <dgm:spPr/>
      <dgm:t>
        <a:bodyPr/>
        <a:lstStyle/>
        <a:p>
          <a:r>
            <a:rPr lang="en-US" dirty="0" smtClean="0"/>
            <a:t>PTA</a:t>
          </a:r>
          <a:endParaRPr lang="en-US" dirty="0"/>
        </a:p>
      </dgm:t>
    </dgm:pt>
    <dgm:pt modelId="{FB597230-8574-E44F-801A-4B8FCE435BD0}" type="parTrans" cxnId="{A6AB14F9-11A3-1945-A81E-21BFCF2B689F}">
      <dgm:prSet/>
      <dgm:spPr/>
      <dgm:t>
        <a:bodyPr/>
        <a:lstStyle/>
        <a:p>
          <a:endParaRPr lang="en-US"/>
        </a:p>
      </dgm:t>
    </dgm:pt>
    <dgm:pt modelId="{429D7E9A-9679-4042-AA42-4F3EAE5A6921}" type="sibTrans" cxnId="{A6AB14F9-11A3-1945-A81E-21BFCF2B689F}">
      <dgm:prSet/>
      <dgm:spPr/>
      <dgm:t>
        <a:bodyPr/>
        <a:lstStyle/>
        <a:p>
          <a:endParaRPr lang="en-US"/>
        </a:p>
      </dgm:t>
    </dgm:pt>
    <dgm:pt modelId="{942DEC68-0F37-8644-8F70-1CD731D0BFC8}">
      <dgm:prSet phldrT="[Text]"/>
      <dgm:spPr/>
      <dgm:t>
        <a:bodyPr/>
        <a:lstStyle/>
        <a:p>
          <a:r>
            <a:rPr lang="en-US" dirty="0" smtClean="0"/>
            <a:t>Recovery</a:t>
          </a:r>
          <a:endParaRPr lang="en-US" dirty="0"/>
        </a:p>
      </dgm:t>
    </dgm:pt>
    <dgm:pt modelId="{93E036F5-B7CB-7F4E-A37E-CC6BEFF6413B}" type="parTrans" cxnId="{86F14A09-A292-414B-938E-BE4E028D4263}">
      <dgm:prSet/>
      <dgm:spPr/>
      <dgm:t>
        <a:bodyPr/>
        <a:lstStyle/>
        <a:p>
          <a:endParaRPr lang="en-US"/>
        </a:p>
      </dgm:t>
    </dgm:pt>
    <dgm:pt modelId="{2A966059-EB1F-8E40-81C2-203664860C73}" type="sibTrans" cxnId="{86F14A09-A292-414B-938E-BE4E028D4263}">
      <dgm:prSet/>
      <dgm:spPr/>
      <dgm:t>
        <a:bodyPr/>
        <a:lstStyle/>
        <a:p>
          <a:endParaRPr lang="en-US"/>
        </a:p>
      </dgm:t>
    </dgm:pt>
    <dgm:pt modelId="{C96F05E2-7BDF-CC43-A157-D4333B820112}" type="pres">
      <dgm:prSet presAssocID="{84B73B32-7CE5-B94D-8122-41B3CA63BE51}" presName="CompostProcess" presStyleCnt="0">
        <dgm:presLayoutVars>
          <dgm:dir/>
          <dgm:resizeHandles val="exact"/>
        </dgm:presLayoutVars>
      </dgm:prSet>
      <dgm:spPr/>
      <dgm:t>
        <a:bodyPr/>
        <a:lstStyle/>
        <a:p>
          <a:endParaRPr lang="en-US"/>
        </a:p>
      </dgm:t>
    </dgm:pt>
    <dgm:pt modelId="{A2E17592-88E0-D848-8734-67F8C765A218}" type="pres">
      <dgm:prSet presAssocID="{84B73B32-7CE5-B94D-8122-41B3CA63BE51}" presName="arrow" presStyleLbl="bgShp" presStyleIdx="0" presStyleCnt="1"/>
      <dgm:spPr/>
    </dgm:pt>
    <dgm:pt modelId="{20A9980F-0C1D-0C41-BF93-0ADC206F18A2}" type="pres">
      <dgm:prSet presAssocID="{84B73B32-7CE5-B94D-8122-41B3CA63BE51}" presName="linearProcess" presStyleCnt="0"/>
      <dgm:spPr/>
    </dgm:pt>
    <dgm:pt modelId="{4B718D7B-DF94-6248-AE36-AC5A71572CF2}" type="pres">
      <dgm:prSet presAssocID="{CB585CB3-CF31-A241-9D70-8F31939185B0}" presName="textNode" presStyleLbl="node1" presStyleIdx="0" presStyleCnt="5">
        <dgm:presLayoutVars>
          <dgm:bulletEnabled val="1"/>
        </dgm:presLayoutVars>
      </dgm:prSet>
      <dgm:spPr/>
      <dgm:t>
        <a:bodyPr/>
        <a:lstStyle/>
        <a:p>
          <a:endParaRPr lang="en-US"/>
        </a:p>
      </dgm:t>
    </dgm:pt>
    <dgm:pt modelId="{339B3806-DE80-DA4E-8B45-E5F28C3D3148}" type="pres">
      <dgm:prSet presAssocID="{24FDAB75-E86D-4E46-B34D-D5C10A3108A1}" presName="sibTrans" presStyleCnt="0"/>
      <dgm:spPr/>
    </dgm:pt>
    <dgm:pt modelId="{1EE0F27F-3038-DF4C-AD5F-D331CCED703C}" type="pres">
      <dgm:prSet presAssocID="{DC8C3C06-7352-6040-A964-B31D2397478F}" presName="textNode" presStyleLbl="node1" presStyleIdx="1" presStyleCnt="5">
        <dgm:presLayoutVars>
          <dgm:bulletEnabled val="1"/>
        </dgm:presLayoutVars>
      </dgm:prSet>
      <dgm:spPr/>
      <dgm:t>
        <a:bodyPr/>
        <a:lstStyle/>
        <a:p>
          <a:endParaRPr lang="en-US"/>
        </a:p>
      </dgm:t>
    </dgm:pt>
    <dgm:pt modelId="{B7AD927F-F73C-4A45-9D86-56E78BF226C3}" type="pres">
      <dgm:prSet presAssocID="{6AED1787-CFED-E647-BB01-EA5C2A2F6370}" presName="sibTrans" presStyleCnt="0"/>
      <dgm:spPr/>
    </dgm:pt>
    <dgm:pt modelId="{6E2D85B0-B16B-EC4B-8E55-C7793F013356}" type="pres">
      <dgm:prSet presAssocID="{76AF4A2C-2280-FE4B-AFEF-383FB97D3BB5}" presName="textNode" presStyleLbl="node1" presStyleIdx="2" presStyleCnt="5">
        <dgm:presLayoutVars>
          <dgm:bulletEnabled val="1"/>
        </dgm:presLayoutVars>
      </dgm:prSet>
      <dgm:spPr/>
      <dgm:t>
        <a:bodyPr/>
        <a:lstStyle/>
        <a:p>
          <a:endParaRPr lang="en-US"/>
        </a:p>
      </dgm:t>
    </dgm:pt>
    <dgm:pt modelId="{AAE8D0C3-7E62-5849-8E1F-9F319428EBB0}" type="pres">
      <dgm:prSet presAssocID="{8DD74CF8-B4C5-6F48-999D-77A46A1F888C}" presName="sibTrans" presStyleCnt="0"/>
      <dgm:spPr/>
    </dgm:pt>
    <dgm:pt modelId="{CAAD2EC6-5307-2F45-89B2-CEB9D5542000}" type="pres">
      <dgm:prSet presAssocID="{7786BD40-1F8A-0946-82C2-E472BC17A200}" presName="textNode" presStyleLbl="node1" presStyleIdx="3" presStyleCnt="5">
        <dgm:presLayoutVars>
          <dgm:bulletEnabled val="1"/>
        </dgm:presLayoutVars>
      </dgm:prSet>
      <dgm:spPr/>
      <dgm:t>
        <a:bodyPr/>
        <a:lstStyle/>
        <a:p>
          <a:endParaRPr lang="en-US"/>
        </a:p>
      </dgm:t>
    </dgm:pt>
    <dgm:pt modelId="{76BBFB97-674E-904A-A47E-92C7682319FA}" type="pres">
      <dgm:prSet presAssocID="{AC62391E-21ED-8D4D-9738-03318C30363D}" presName="sibTrans" presStyleCnt="0"/>
      <dgm:spPr/>
    </dgm:pt>
    <dgm:pt modelId="{9298EE50-D565-6343-AFB6-3C263CA728F3}" type="pres">
      <dgm:prSet presAssocID="{942DEC68-0F37-8644-8F70-1CD731D0BFC8}" presName="textNode" presStyleLbl="node1" presStyleIdx="4" presStyleCnt="5">
        <dgm:presLayoutVars>
          <dgm:bulletEnabled val="1"/>
        </dgm:presLayoutVars>
      </dgm:prSet>
      <dgm:spPr/>
      <dgm:t>
        <a:bodyPr/>
        <a:lstStyle/>
        <a:p>
          <a:endParaRPr lang="en-US"/>
        </a:p>
      </dgm:t>
    </dgm:pt>
  </dgm:ptLst>
  <dgm:cxnLst>
    <dgm:cxn modelId="{FA0AC906-8DD8-A746-A691-649B85EDF68F}" type="presOf" srcId="{E2112E6A-82AD-234A-9219-A5B1ECEF63AC}" destId="{CAAD2EC6-5307-2F45-89B2-CEB9D5542000}" srcOrd="0" destOrd="1" presId="urn:microsoft.com/office/officeart/2005/8/layout/hProcess9"/>
    <dgm:cxn modelId="{86F14A09-A292-414B-938E-BE4E028D4263}" srcId="{84B73B32-7CE5-B94D-8122-41B3CA63BE51}" destId="{942DEC68-0F37-8644-8F70-1CD731D0BFC8}" srcOrd="4" destOrd="0" parTransId="{93E036F5-B7CB-7F4E-A37E-CC6BEFF6413B}" sibTransId="{2A966059-EB1F-8E40-81C2-203664860C73}"/>
    <dgm:cxn modelId="{D0FCB656-FE52-0143-8703-1ADCECC9CB8B}" srcId="{84B73B32-7CE5-B94D-8122-41B3CA63BE51}" destId="{DC8C3C06-7352-6040-A964-B31D2397478F}" srcOrd="1" destOrd="0" parTransId="{1A920B61-980C-284B-9C34-93AD709B913A}" sibTransId="{6AED1787-CFED-E647-BB01-EA5C2A2F6370}"/>
    <dgm:cxn modelId="{E64AE0C8-C494-9D45-A7D9-BB2E7D54D16B}" type="presOf" srcId="{84B73B32-7CE5-B94D-8122-41B3CA63BE51}" destId="{C96F05E2-7BDF-CC43-A157-D4333B820112}" srcOrd="0" destOrd="0" presId="urn:microsoft.com/office/officeart/2005/8/layout/hProcess9"/>
    <dgm:cxn modelId="{50A5315F-3E91-8C4C-B5CB-D94887AF2606}" srcId="{84B73B32-7CE5-B94D-8122-41B3CA63BE51}" destId="{76AF4A2C-2280-FE4B-AFEF-383FB97D3BB5}" srcOrd="2" destOrd="0" parTransId="{4078C95B-83AA-104F-BF55-920449430E4C}" sibTransId="{8DD74CF8-B4C5-6F48-999D-77A46A1F888C}"/>
    <dgm:cxn modelId="{C7C626F8-7641-5E46-927D-385ACE50891C}" type="presOf" srcId="{76AF4A2C-2280-FE4B-AFEF-383FB97D3BB5}" destId="{6E2D85B0-B16B-EC4B-8E55-C7793F013356}" srcOrd="0" destOrd="0" presId="urn:microsoft.com/office/officeart/2005/8/layout/hProcess9"/>
    <dgm:cxn modelId="{6F2C1EF5-D06C-4D47-B073-715E1DBE79B9}" type="presOf" srcId="{DC8C3C06-7352-6040-A964-B31D2397478F}" destId="{1EE0F27F-3038-DF4C-AD5F-D331CCED703C}" srcOrd="0" destOrd="0" presId="urn:microsoft.com/office/officeart/2005/8/layout/hProcess9"/>
    <dgm:cxn modelId="{9E8E6AA6-A31A-8849-959B-D4D1ADDCB17C}" type="presOf" srcId="{942DEC68-0F37-8644-8F70-1CD731D0BFC8}" destId="{9298EE50-D565-6343-AFB6-3C263CA728F3}" srcOrd="0" destOrd="0" presId="urn:microsoft.com/office/officeart/2005/8/layout/hProcess9"/>
    <dgm:cxn modelId="{C5103E7A-D6E1-1E4C-9CAA-44FB70526552}" srcId="{84B73B32-7CE5-B94D-8122-41B3CA63BE51}" destId="{CB585CB3-CF31-A241-9D70-8F31939185B0}" srcOrd="0" destOrd="0" parTransId="{9C3F8C5F-B258-5543-BE79-10CD8E004E25}" sibTransId="{24FDAB75-E86D-4E46-B34D-D5C10A3108A1}"/>
    <dgm:cxn modelId="{7C229CD5-65C2-9845-AA7A-12120B145602}" type="presOf" srcId="{CB585CB3-CF31-A241-9D70-8F31939185B0}" destId="{4B718D7B-DF94-6248-AE36-AC5A71572CF2}" srcOrd="0" destOrd="0" presId="urn:microsoft.com/office/officeart/2005/8/layout/hProcess9"/>
    <dgm:cxn modelId="{A6AB14F9-11A3-1945-A81E-21BFCF2B689F}" srcId="{7786BD40-1F8A-0946-82C2-E472BC17A200}" destId="{E2112E6A-82AD-234A-9219-A5B1ECEF63AC}" srcOrd="0" destOrd="0" parTransId="{FB597230-8574-E44F-801A-4B8FCE435BD0}" sibTransId="{429D7E9A-9679-4042-AA42-4F3EAE5A6921}"/>
    <dgm:cxn modelId="{FD0E6840-6537-7942-A91D-31CEBE65043B}" type="presOf" srcId="{7786BD40-1F8A-0946-82C2-E472BC17A200}" destId="{CAAD2EC6-5307-2F45-89B2-CEB9D5542000}" srcOrd="0" destOrd="0" presId="urn:microsoft.com/office/officeart/2005/8/layout/hProcess9"/>
    <dgm:cxn modelId="{34CE049B-718C-6B41-922D-5A5E8CC42805}" srcId="{84B73B32-7CE5-B94D-8122-41B3CA63BE51}" destId="{7786BD40-1F8A-0946-82C2-E472BC17A200}" srcOrd="3" destOrd="0" parTransId="{849C45A1-01FF-AB4D-8A86-8426B613E253}" sibTransId="{AC62391E-21ED-8D4D-9738-03318C30363D}"/>
    <dgm:cxn modelId="{382F1D66-01E1-7F43-A774-3B9263B0A9A1}" type="presParOf" srcId="{C96F05E2-7BDF-CC43-A157-D4333B820112}" destId="{A2E17592-88E0-D848-8734-67F8C765A218}" srcOrd="0" destOrd="0" presId="urn:microsoft.com/office/officeart/2005/8/layout/hProcess9"/>
    <dgm:cxn modelId="{010D74E8-2C3E-C54E-BE7C-8DA0D561D930}" type="presParOf" srcId="{C96F05E2-7BDF-CC43-A157-D4333B820112}" destId="{20A9980F-0C1D-0C41-BF93-0ADC206F18A2}" srcOrd="1" destOrd="0" presId="urn:microsoft.com/office/officeart/2005/8/layout/hProcess9"/>
    <dgm:cxn modelId="{19B2623D-9CEA-5247-BF57-37A81A64D5A3}" type="presParOf" srcId="{20A9980F-0C1D-0C41-BF93-0ADC206F18A2}" destId="{4B718D7B-DF94-6248-AE36-AC5A71572CF2}" srcOrd="0" destOrd="0" presId="urn:microsoft.com/office/officeart/2005/8/layout/hProcess9"/>
    <dgm:cxn modelId="{95935683-565E-234B-B4EE-5506B5AD84A9}" type="presParOf" srcId="{20A9980F-0C1D-0C41-BF93-0ADC206F18A2}" destId="{339B3806-DE80-DA4E-8B45-E5F28C3D3148}" srcOrd="1" destOrd="0" presId="urn:microsoft.com/office/officeart/2005/8/layout/hProcess9"/>
    <dgm:cxn modelId="{3C11FC3B-3B2B-7245-91D6-63B5B4D8ADDD}" type="presParOf" srcId="{20A9980F-0C1D-0C41-BF93-0ADC206F18A2}" destId="{1EE0F27F-3038-DF4C-AD5F-D331CCED703C}" srcOrd="2" destOrd="0" presId="urn:microsoft.com/office/officeart/2005/8/layout/hProcess9"/>
    <dgm:cxn modelId="{7C9662A3-0E96-CE4C-AF4D-BC27D42C4BB1}" type="presParOf" srcId="{20A9980F-0C1D-0C41-BF93-0ADC206F18A2}" destId="{B7AD927F-F73C-4A45-9D86-56E78BF226C3}" srcOrd="3" destOrd="0" presId="urn:microsoft.com/office/officeart/2005/8/layout/hProcess9"/>
    <dgm:cxn modelId="{E3695D51-E49F-A549-8423-E2EB37403F1F}" type="presParOf" srcId="{20A9980F-0C1D-0C41-BF93-0ADC206F18A2}" destId="{6E2D85B0-B16B-EC4B-8E55-C7793F013356}" srcOrd="4" destOrd="0" presId="urn:microsoft.com/office/officeart/2005/8/layout/hProcess9"/>
    <dgm:cxn modelId="{B38648D7-EDD8-9A4E-B61F-617441FE8EA7}" type="presParOf" srcId="{20A9980F-0C1D-0C41-BF93-0ADC206F18A2}" destId="{AAE8D0C3-7E62-5849-8E1F-9F319428EBB0}" srcOrd="5" destOrd="0" presId="urn:microsoft.com/office/officeart/2005/8/layout/hProcess9"/>
    <dgm:cxn modelId="{A79FDC6F-FE90-5147-94FA-D9A739BADC8D}" type="presParOf" srcId="{20A9980F-0C1D-0C41-BF93-0ADC206F18A2}" destId="{CAAD2EC6-5307-2F45-89B2-CEB9D5542000}" srcOrd="6" destOrd="0" presId="urn:microsoft.com/office/officeart/2005/8/layout/hProcess9"/>
    <dgm:cxn modelId="{6250D0CE-F982-7D45-BD5D-425867253E7F}" type="presParOf" srcId="{20A9980F-0C1D-0C41-BF93-0ADC206F18A2}" destId="{76BBFB97-674E-904A-A47E-92C7682319FA}" srcOrd="7" destOrd="0" presId="urn:microsoft.com/office/officeart/2005/8/layout/hProcess9"/>
    <dgm:cxn modelId="{02F37A1F-59D5-F541-8780-58627F6F9D7F}" type="presParOf" srcId="{20A9980F-0C1D-0C41-BF93-0ADC206F18A2}" destId="{9298EE50-D565-6343-AFB6-3C263CA728F3}"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17592-88E0-D848-8734-67F8C765A218}">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718D7B-DF94-6248-AE36-AC5A71572CF2}">
      <dsp:nvSpPr>
        <dsp:cNvPr id="0" name=""/>
        <dsp:cNvSpPr/>
      </dsp:nvSpPr>
      <dsp:spPr>
        <a:xfrm>
          <a:off x="3616"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Coma</a:t>
          </a:r>
          <a:endParaRPr lang="en-US" sz="2300" kern="1200" dirty="0"/>
        </a:p>
      </dsp:txBody>
      <dsp:txXfrm>
        <a:off x="80805" y="1434977"/>
        <a:ext cx="1426846" cy="1656007"/>
      </dsp:txXfrm>
    </dsp:sp>
    <dsp:sp modelId="{1EE0F27F-3038-DF4C-AD5F-D331CCED703C}">
      <dsp:nvSpPr>
        <dsp:cNvPr id="0" name=""/>
        <dsp:cNvSpPr/>
      </dsp:nvSpPr>
      <dsp:spPr>
        <a:xfrm>
          <a:off x="1663902"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Vegetative State</a:t>
          </a:r>
          <a:endParaRPr lang="en-US" sz="2300" kern="1200" dirty="0"/>
        </a:p>
      </dsp:txBody>
      <dsp:txXfrm>
        <a:off x="1741091" y="1434977"/>
        <a:ext cx="1426846" cy="1656007"/>
      </dsp:txXfrm>
    </dsp:sp>
    <dsp:sp modelId="{6E2D85B0-B16B-EC4B-8E55-C7793F013356}">
      <dsp:nvSpPr>
        <dsp:cNvPr id="0" name=""/>
        <dsp:cNvSpPr/>
      </dsp:nvSpPr>
      <dsp:spPr>
        <a:xfrm>
          <a:off x="3324187"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Minimally Conscious State</a:t>
          </a:r>
          <a:endParaRPr lang="en-US" sz="2300" kern="1200" dirty="0"/>
        </a:p>
      </dsp:txBody>
      <dsp:txXfrm>
        <a:off x="3401376" y="1434977"/>
        <a:ext cx="1426846" cy="1656007"/>
      </dsp:txXfrm>
    </dsp:sp>
    <dsp:sp modelId="{CAAD2EC6-5307-2F45-89B2-CEB9D5542000}">
      <dsp:nvSpPr>
        <dsp:cNvPr id="0" name=""/>
        <dsp:cNvSpPr/>
      </dsp:nvSpPr>
      <dsp:spPr>
        <a:xfrm>
          <a:off x="4984473"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n-US" sz="2300" kern="1200" dirty="0" smtClean="0"/>
        </a:p>
        <a:p>
          <a:pPr lvl="0" algn="l" defTabSz="1022350">
            <a:lnSpc>
              <a:spcPct val="90000"/>
            </a:lnSpc>
            <a:spcBef>
              <a:spcPct val="0"/>
            </a:spcBef>
            <a:spcAft>
              <a:spcPct val="35000"/>
            </a:spcAft>
          </a:pPr>
          <a:r>
            <a:rPr lang="en-US" sz="2300" kern="1200" dirty="0" smtClean="0"/>
            <a:t>Confused State</a:t>
          </a:r>
          <a:endParaRPr lang="en-US" sz="2300" kern="1200" dirty="0"/>
        </a:p>
        <a:p>
          <a:pPr marL="171450" lvl="1" indent="-171450" algn="l" defTabSz="800100">
            <a:lnSpc>
              <a:spcPct val="90000"/>
            </a:lnSpc>
            <a:spcBef>
              <a:spcPct val="0"/>
            </a:spcBef>
            <a:spcAft>
              <a:spcPct val="15000"/>
            </a:spcAft>
            <a:buChar char="••"/>
          </a:pPr>
          <a:r>
            <a:rPr lang="en-US" sz="1800" kern="1200" dirty="0" smtClean="0"/>
            <a:t>PTA</a:t>
          </a:r>
          <a:endParaRPr lang="en-US" sz="1800" kern="1200" dirty="0"/>
        </a:p>
      </dsp:txBody>
      <dsp:txXfrm>
        <a:off x="5061662" y="1434977"/>
        <a:ext cx="1426846" cy="1656007"/>
      </dsp:txXfrm>
    </dsp:sp>
    <dsp:sp modelId="{9298EE50-D565-6343-AFB6-3C263CA728F3}">
      <dsp:nvSpPr>
        <dsp:cNvPr id="0" name=""/>
        <dsp:cNvSpPr/>
      </dsp:nvSpPr>
      <dsp:spPr>
        <a:xfrm>
          <a:off x="6644759"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Recovery</a:t>
          </a:r>
          <a:endParaRPr lang="en-US" sz="2300" kern="1200" dirty="0"/>
        </a:p>
      </dsp:txBody>
      <dsp:txXfrm>
        <a:off x="6721948" y="1434977"/>
        <a:ext cx="1426846" cy="16560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2107DA-40EC-AB4A-9DB3-BC9D8E299966}"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289249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107DA-40EC-AB4A-9DB3-BC9D8E299966}"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195477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107DA-40EC-AB4A-9DB3-BC9D8E299966}"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385435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107DA-40EC-AB4A-9DB3-BC9D8E299966}"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12650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2107DA-40EC-AB4A-9DB3-BC9D8E299966}"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214267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2107DA-40EC-AB4A-9DB3-BC9D8E299966}"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138661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2107DA-40EC-AB4A-9DB3-BC9D8E299966}"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59364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2107DA-40EC-AB4A-9DB3-BC9D8E299966}"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375868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107DA-40EC-AB4A-9DB3-BC9D8E299966}"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322026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107DA-40EC-AB4A-9DB3-BC9D8E299966}"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367970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107DA-40EC-AB4A-9DB3-BC9D8E299966}"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07661-3880-6A4E-BF22-41097DE76702}" type="slidenum">
              <a:rPr lang="en-US" smtClean="0"/>
              <a:pPr/>
              <a:t>‹#›</a:t>
            </a:fld>
            <a:endParaRPr lang="en-US"/>
          </a:p>
        </p:txBody>
      </p:sp>
    </p:spTree>
    <p:extLst>
      <p:ext uri="{BB962C8B-B14F-4D97-AF65-F5344CB8AC3E}">
        <p14:creationId xmlns:p14="http://schemas.microsoft.com/office/powerpoint/2010/main" val="26191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107DA-40EC-AB4A-9DB3-BC9D8E299966}" type="datetimeFigureOut">
              <a:rPr lang="en-US" smtClean="0"/>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07661-3880-6A4E-BF22-41097DE76702}" type="slidenum">
              <a:rPr lang="en-US" smtClean="0"/>
              <a:pPr/>
              <a:t>‹#›</a:t>
            </a:fld>
            <a:endParaRPr lang="en-US"/>
          </a:p>
        </p:txBody>
      </p:sp>
    </p:spTree>
    <p:extLst>
      <p:ext uri="{BB962C8B-B14F-4D97-AF65-F5344CB8AC3E}">
        <p14:creationId xmlns:p14="http://schemas.microsoft.com/office/powerpoint/2010/main" val="2561642334"/>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quackwatch.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krp2003@med.cornell.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2.bp.blogspot.com/_qhZffv8gqnI/ScTZ9Dpr-BI/AAAAAAAAAN4/gUriGceGWcg/s1600-h/Cerebral+concussion.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39060"/>
            <a:ext cx="7345362" cy="1090706"/>
          </a:xfrm>
        </p:spPr>
        <p:txBody>
          <a:bodyPr>
            <a:normAutofit fontScale="90000"/>
          </a:bodyPr>
          <a:lstStyle/>
          <a:p>
            <a:r>
              <a:rPr lang="en-US" dirty="0" smtClean="0"/>
              <a:t>Concussion:</a:t>
            </a:r>
            <a:br>
              <a:rPr lang="en-US" dirty="0" smtClean="0"/>
            </a:br>
            <a:r>
              <a:rPr lang="en-US" dirty="0" smtClean="0"/>
              <a:t>Return to Riding</a:t>
            </a:r>
            <a:endParaRPr lang="en-US" dirty="0"/>
          </a:p>
        </p:txBody>
      </p:sp>
      <p:sp>
        <p:nvSpPr>
          <p:cNvPr id="3" name="Subtitle 2"/>
          <p:cNvSpPr>
            <a:spLocks noGrp="1"/>
          </p:cNvSpPr>
          <p:nvPr>
            <p:ph idx="1"/>
          </p:nvPr>
        </p:nvSpPr>
        <p:spPr>
          <a:xfrm>
            <a:off x="179294" y="1795098"/>
            <a:ext cx="9144000" cy="5929490"/>
          </a:xfrm>
        </p:spPr>
        <p:txBody>
          <a:bodyPr>
            <a:normAutofit/>
          </a:bodyPr>
          <a:lstStyle/>
          <a:p>
            <a:r>
              <a:rPr lang="en-US" dirty="0" smtClean="0"/>
              <a:t>Kenneth Perrine, </a:t>
            </a:r>
            <a:r>
              <a:rPr lang="en-US" dirty="0" err="1" smtClean="0"/>
              <a:t>Ph.D</a:t>
            </a:r>
            <a:endParaRPr lang="en-US" dirty="0"/>
          </a:p>
          <a:p>
            <a:r>
              <a:rPr lang="en-US" dirty="0" smtClean="0"/>
              <a:t>Department of Neurological Surgery</a:t>
            </a:r>
          </a:p>
          <a:p>
            <a:r>
              <a:rPr lang="en-US" dirty="0" smtClean="0"/>
              <a:t>Weill-Cornell Medical College</a:t>
            </a:r>
          </a:p>
          <a:p>
            <a:endParaRPr lang="en-US" dirty="0" smtClean="0"/>
          </a:p>
          <a:p>
            <a:endParaRPr lang="en-US" dirty="0" smtClean="0"/>
          </a:p>
        </p:txBody>
      </p:sp>
    </p:spTree>
    <p:extLst>
      <p:ext uri="{BB962C8B-B14F-4D97-AF65-F5344CB8AC3E}">
        <p14:creationId xmlns:p14="http://schemas.microsoft.com/office/powerpoint/2010/main" val="1737979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6576"/>
          </a:xfrm>
        </p:spPr>
        <p:txBody>
          <a:bodyPr>
            <a:normAutofit fontScale="90000"/>
          </a:bodyPr>
          <a:lstStyle/>
          <a:p>
            <a:r>
              <a:rPr lang="en-US" dirty="0" smtClean="0"/>
              <a:t>Findings Following </a:t>
            </a:r>
            <a:br>
              <a:rPr lang="en-US" dirty="0" smtClean="0"/>
            </a:br>
            <a:r>
              <a:rPr lang="en-US" dirty="0" smtClean="0"/>
              <a:t>Moderate/Severe TBI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Skull fractures</a:t>
            </a:r>
          </a:p>
          <a:p>
            <a:pPr lvl="1"/>
            <a:r>
              <a:rPr lang="en-US" sz="2800" dirty="0" smtClean="0"/>
              <a:t>Displaced</a:t>
            </a:r>
          </a:p>
          <a:p>
            <a:pPr lvl="1"/>
            <a:r>
              <a:rPr lang="en-US" sz="2800" dirty="0" smtClean="0"/>
              <a:t>Depressed into brain</a:t>
            </a:r>
          </a:p>
          <a:p>
            <a:r>
              <a:rPr lang="en-US" dirty="0" smtClean="0"/>
              <a:t>Leakage of cerebral spinal fluid from nose or ears</a:t>
            </a:r>
          </a:p>
          <a:p>
            <a:r>
              <a:rPr lang="en-US" dirty="0" smtClean="0"/>
              <a:t>Contusions (bruising) of brain</a:t>
            </a:r>
          </a:p>
          <a:p>
            <a:r>
              <a:rPr lang="en-US" dirty="0" smtClean="0"/>
              <a:t>Hematoma (bleeding) in brain</a:t>
            </a:r>
          </a:p>
          <a:p>
            <a:r>
              <a:rPr lang="en-US" dirty="0" smtClean="0"/>
              <a:t>Subdural hematoma (slow venous bleeding)</a:t>
            </a:r>
          </a:p>
          <a:p>
            <a:r>
              <a:rPr lang="en-US" dirty="0" smtClean="0"/>
              <a:t>Epidural hematoma (rapid arterial bleeding)</a:t>
            </a:r>
          </a:p>
          <a:p>
            <a:r>
              <a:rPr lang="en-US" dirty="0" smtClean="0"/>
              <a:t>Diffuse axonal injury (DAI-  tearing/shearing of the long fibers leading down from the cortical grey matter</a:t>
            </a:r>
          </a:p>
        </p:txBody>
      </p:sp>
    </p:spTree>
    <p:extLst>
      <p:ext uri="{BB962C8B-B14F-4D97-AF65-F5344CB8AC3E}">
        <p14:creationId xmlns:p14="http://schemas.microsoft.com/office/powerpoint/2010/main" val="731444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US" dirty="0">
                <a:latin typeface="Arial" charset="0"/>
              </a:rPr>
              <a:t>Neuron and Axon</a:t>
            </a:r>
          </a:p>
        </p:txBody>
      </p:sp>
      <p:pic>
        <p:nvPicPr>
          <p:cNvPr id="9219" name="Picture 2" descr="C:\Documents and Settings\krp2003\Desktop\Concussion\ConcussionImages\axon.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752600"/>
            <a:ext cx="73437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5130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6694"/>
          </a:xfrm>
        </p:spPr>
        <p:txBody>
          <a:bodyPr>
            <a:normAutofit fontScale="90000"/>
          </a:bodyPr>
          <a:lstStyle/>
          <a:p>
            <a:r>
              <a:rPr lang="en-US" dirty="0" smtClean="0"/>
              <a:t>Course of Recovery from </a:t>
            </a:r>
            <a:br>
              <a:rPr lang="en-US" dirty="0" smtClean="0"/>
            </a:br>
            <a:r>
              <a:rPr lang="en-US" dirty="0" smtClean="0"/>
              <a:t>Severe TBI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5729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29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Outcomes</a:t>
            </a:r>
            <a:endParaRPr lang="en-US" dirty="0"/>
          </a:p>
        </p:txBody>
      </p:sp>
      <p:sp>
        <p:nvSpPr>
          <p:cNvPr id="3" name="Content Placeholder 2"/>
          <p:cNvSpPr>
            <a:spLocks noGrp="1"/>
          </p:cNvSpPr>
          <p:nvPr>
            <p:ph idx="1"/>
          </p:nvPr>
        </p:nvSpPr>
        <p:spPr/>
        <p:txBody>
          <a:bodyPr/>
          <a:lstStyle/>
          <a:p>
            <a:r>
              <a:rPr lang="en-US" dirty="0" smtClean="0"/>
              <a:t>Return to work and independent living</a:t>
            </a:r>
          </a:p>
          <a:p>
            <a:r>
              <a:rPr lang="en-US" dirty="0" smtClean="0"/>
              <a:t>Injury severity is predictive of functional outcomes</a:t>
            </a:r>
          </a:p>
          <a:p>
            <a:r>
              <a:rPr lang="en-US" dirty="0" smtClean="0"/>
              <a:t>Duration of PTA is best predictor of outcome</a:t>
            </a:r>
          </a:p>
          <a:p>
            <a:r>
              <a:rPr lang="en-US" dirty="0" smtClean="0"/>
              <a:t>Pre-injury factors are also predictive of functional outcomes</a:t>
            </a:r>
            <a:endParaRPr lang="en-US" dirty="0"/>
          </a:p>
        </p:txBody>
      </p:sp>
    </p:spTree>
    <p:extLst>
      <p:ext uri="{BB962C8B-B14F-4D97-AF65-F5344CB8AC3E}">
        <p14:creationId xmlns:p14="http://schemas.microsoft.com/office/powerpoint/2010/main" val="4188052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 Following </a:t>
            </a:r>
            <a:br>
              <a:rPr lang="en-US" dirty="0" smtClean="0"/>
            </a:br>
            <a:r>
              <a:rPr lang="en-US" dirty="0" smtClean="0"/>
              <a:t>Moderate/Severe TBI</a:t>
            </a:r>
            <a:endParaRPr lang="en-US" dirty="0"/>
          </a:p>
        </p:txBody>
      </p:sp>
      <p:graphicFrame>
        <p:nvGraphicFramePr>
          <p:cNvPr id="4" name="Chart 3"/>
          <p:cNvGraphicFramePr/>
          <p:nvPr>
            <p:extLst>
              <p:ext uri="{D42A27DB-BD31-4B8C-83A1-F6EECF244321}">
                <p14:modId xmlns:p14="http://schemas.microsoft.com/office/powerpoint/2010/main" val="178193615"/>
              </p:ext>
            </p:extLst>
          </p:nvPr>
        </p:nvGraphicFramePr>
        <p:xfrm>
          <a:off x="1083007" y="1518535"/>
          <a:ext cx="7162800" cy="48259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4588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97972"/>
            <a:ext cx="8534400" cy="823686"/>
          </a:xfrm>
        </p:spPr>
        <p:txBody>
          <a:bodyPr>
            <a:noAutofit/>
          </a:bodyPr>
          <a:lstStyle/>
          <a:p>
            <a:r>
              <a:rPr lang="en-US" sz="3200" dirty="0" smtClean="0"/>
              <a:t>Implications for Jockeys Recovering </a:t>
            </a:r>
            <a:br>
              <a:rPr lang="en-US" sz="3200" dirty="0" smtClean="0"/>
            </a:br>
            <a:r>
              <a:rPr lang="en-US" sz="3200" dirty="0" smtClean="0"/>
              <a:t>from Moderate/Severe TBI</a:t>
            </a:r>
            <a:endParaRPr lang="en-US" sz="3200" dirty="0"/>
          </a:p>
        </p:txBody>
      </p:sp>
      <p:sp>
        <p:nvSpPr>
          <p:cNvPr id="3" name="Content Placeholder 2"/>
          <p:cNvSpPr>
            <a:spLocks noGrp="1"/>
          </p:cNvSpPr>
          <p:nvPr>
            <p:ph idx="1"/>
          </p:nvPr>
        </p:nvSpPr>
        <p:spPr>
          <a:xfrm>
            <a:off x="301752" y="1190600"/>
            <a:ext cx="8503920" cy="5667400"/>
          </a:xfrm>
        </p:spPr>
        <p:txBody>
          <a:bodyPr>
            <a:normAutofit fontScale="25000" lnSpcReduction="20000"/>
          </a:bodyPr>
          <a:lstStyle/>
          <a:p>
            <a:r>
              <a:rPr lang="en-US" sz="8800" b="1" dirty="0" smtClean="0"/>
              <a:t>“Good Recovery” </a:t>
            </a:r>
            <a:r>
              <a:rPr lang="en-US" sz="8800" dirty="0" smtClean="0"/>
              <a:t>(~50%) usually takes 3-4 years, and is helped by treatment in a specialized rehab facility</a:t>
            </a:r>
          </a:p>
          <a:p>
            <a:pPr marL="0" indent="0">
              <a:buNone/>
            </a:pPr>
            <a:r>
              <a:rPr lang="en-US" sz="8800" dirty="0"/>
              <a:t> </a:t>
            </a:r>
            <a:r>
              <a:rPr lang="en-US" sz="8800" dirty="0" smtClean="0"/>
              <a:t>   Still a risk of greater injury with less severe impact (more</a:t>
            </a:r>
          </a:p>
          <a:p>
            <a:pPr marL="0" indent="0">
              <a:buNone/>
            </a:pPr>
            <a:r>
              <a:rPr lang="en-US" sz="8800" dirty="0" smtClean="0"/>
              <a:t>    likely to sustain another skull fracture or concussion)</a:t>
            </a:r>
          </a:p>
          <a:p>
            <a:pPr marL="0" indent="0">
              <a:buNone/>
            </a:pPr>
            <a:endParaRPr lang="en-US" sz="8800" dirty="0" smtClean="0"/>
          </a:p>
          <a:p>
            <a:r>
              <a:rPr lang="en-US" sz="8800" b="1" dirty="0" smtClean="0"/>
              <a:t>“Moderate Disability”</a:t>
            </a:r>
            <a:r>
              <a:rPr lang="en-US" sz="8800" dirty="0" smtClean="0"/>
              <a:t> usually results in ability to function in another job but with residual cognitive deficits (especially memory) and struggles to succeed at work as well as personality problems (frustration tolerance, anger outbursts, impulsivity, etc.)</a:t>
            </a:r>
          </a:p>
          <a:p>
            <a:endParaRPr lang="en-US" sz="8800" dirty="0" smtClean="0"/>
          </a:p>
          <a:p>
            <a:r>
              <a:rPr lang="en-US" sz="8800" b="1" dirty="0" smtClean="0"/>
              <a:t>“Severe Disability” </a:t>
            </a:r>
            <a:r>
              <a:rPr lang="en-US" sz="8800" dirty="0" smtClean="0"/>
              <a:t>usually means an inability to work at any job and with significant psychosocial problems</a:t>
            </a:r>
          </a:p>
          <a:p>
            <a:pPr marL="0" indent="0">
              <a:buNone/>
            </a:pPr>
            <a:endParaRPr lang="en-US" sz="8800" dirty="0" smtClean="0"/>
          </a:p>
          <a:p>
            <a:r>
              <a:rPr lang="en-US" sz="8800" b="1" dirty="0" smtClean="0"/>
              <a:t>Return to Riding </a:t>
            </a:r>
            <a:r>
              <a:rPr lang="en-US" sz="8800" dirty="0" smtClean="0"/>
              <a:t>should NOT be considered after a moderate or severe TBI:</a:t>
            </a:r>
          </a:p>
          <a:p>
            <a:pPr marL="0" indent="0">
              <a:buNone/>
            </a:pPr>
            <a:r>
              <a:rPr lang="en-US" sz="8800" dirty="0"/>
              <a:t> </a:t>
            </a:r>
            <a:r>
              <a:rPr lang="en-US" sz="8800" dirty="0" smtClean="0"/>
              <a:t>    High risk of sustaining a severe TBI resulting in death or permanent </a:t>
            </a:r>
          </a:p>
          <a:p>
            <a:pPr marL="0" indent="0">
              <a:buNone/>
            </a:pPr>
            <a:r>
              <a:rPr lang="en-US" sz="8800" dirty="0" smtClean="0"/>
              <a:t>      disability</a:t>
            </a:r>
          </a:p>
          <a:p>
            <a:pPr marL="0" indent="0">
              <a:buNone/>
            </a:pPr>
            <a:endParaRPr lang="en-US" sz="2600" dirty="0"/>
          </a:p>
        </p:txBody>
      </p:sp>
    </p:spTree>
    <p:extLst>
      <p:ext uri="{BB962C8B-B14F-4D97-AF65-F5344CB8AC3E}">
        <p14:creationId xmlns:p14="http://schemas.microsoft.com/office/powerpoint/2010/main" val="1825094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krp2003\Desktop\Concussion\ConcussionImages\Cubs_concuss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0"/>
            <a:ext cx="6477000" cy="683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013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228600"/>
            <a:ext cx="7772400" cy="838200"/>
          </a:xfrm>
        </p:spPr>
        <p:txBody>
          <a:bodyPr/>
          <a:lstStyle/>
          <a:p>
            <a:r>
              <a:rPr lang="en-US" dirty="0" smtClean="0">
                <a:latin typeface="Arial" charset="0"/>
              </a:rPr>
              <a:t>Concussion</a:t>
            </a:r>
            <a:endParaRPr lang="en-US" dirty="0">
              <a:latin typeface="Arial" charset="0"/>
            </a:endParaRPr>
          </a:p>
        </p:txBody>
      </p:sp>
      <p:sp>
        <p:nvSpPr>
          <p:cNvPr id="6149" name="Rectangle 5"/>
          <p:cNvSpPr>
            <a:spLocks noGrp="1" noChangeArrowheads="1"/>
          </p:cNvSpPr>
          <p:nvPr>
            <p:ph idx="1"/>
          </p:nvPr>
        </p:nvSpPr>
        <p:spPr>
          <a:xfrm>
            <a:off x="239059" y="1447800"/>
            <a:ext cx="8701741" cy="5410200"/>
          </a:xfrm>
        </p:spPr>
        <p:txBody>
          <a:bodyPr>
            <a:normAutofit/>
          </a:bodyPr>
          <a:lstStyle/>
          <a:p>
            <a:r>
              <a:rPr lang="en-US" dirty="0" smtClean="0">
                <a:latin typeface="Arial" charset="0"/>
              </a:rPr>
              <a:t>Less severe form of TBI (</a:t>
            </a:r>
            <a:r>
              <a:rPr lang="en-US" dirty="0" err="1" smtClean="0">
                <a:latin typeface="Arial" charset="0"/>
              </a:rPr>
              <a:t>mTBI</a:t>
            </a:r>
            <a:r>
              <a:rPr lang="en-US" dirty="0" smtClean="0">
                <a:latin typeface="Arial" charset="0"/>
              </a:rPr>
              <a:t>)</a:t>
            </a:r>
          </a:p>
          <a:p>
            <a:r>
              <a:rPr lang="en-US" dirty="0" smtClean="0">
                <a:latin typeface="Arial" charset="0"/>
              </a:rPr>
              <a:t>Does</a:t>
            </a:r>
            <a:r>
              <a:rPr lang="en-US" baseline="0" dirty="0" smtClean="0">
                <a:latin typeface="Arial" charset="0"/>
              </a:rPr>
              <a:t> not result in structural brain damage on CT/MRI</a:t>
            </a:r>
          </a:p>
          <a:p>
            <a:r>
              <a:rPr lang="en-US" dirty="0" smtClean="0">
                <a:latin typeface="Arial" charset="0"/>
              </a:rPr>
              <a:t>Damage is neurochemical, not to brain substance</a:t>
            </a:r>
            <a:endParaRPr lang="en-US" baseline="0" dirty="0" smtClean="0">
              <a:latin typeface="Arial" charset="0"/>
            </a:endParaRPr>
          </a:p>
          <a:p>
            <a:r>
              <a:rPr lang="en-US" dirty="0" smtClean="0">
                <a:latin typeface="Arial" charset="0"/>
              </a:rPr>
              <a:t>Usually resolves without any lasting problems</a:t>
            </a:r>
          </a:p>
          <a:p>
            <a:endParaRPr lang="en-US" dirty="0">
              <a:latin typeface="Arial" charset="0"/>
            </a:endParaRPr>
          </a:p>
        </p:txBody>
      </p:sp>
    </p:spTree>
    <p:extLst>
      <p:ext uri="{BB962C8B-B14F-4D97-AF65-F5344CB8AC3E}">
        <p14:creationId xmlns:p14="http://schemas.microsoft.com/office/powerpoint/2010/main" val="3804742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0"/>
            <a:ext cx="7772400" cy="1120588"/>
          </a:xfrm>
        </p:spPr>
        <p:txBody>
          <a:bodyPr>
            <a:normAutofit fontScale="90000"/>
          </a:bodyPr>
          <a:lstStyle/>
          <a:p>
            <a:r>
              <a:rPr lang="en-US" dirty="0" smtClean="0">
                <a:latin typeface="Arial" charset="0"/>
              </a:rPr>
              <a:t>Definition of Concussion </a:t>
            </a:r>
            <a:br>
              <a:rPr lang="en-US" dirty="0" smtClean="0">
                <a:latin typeface="Arial" charset="0"/>
              </a:rPr>
            </a:br>
            <a:r>
              <a:rPr lang="en-US" dirty="0" smtClean="0">
                <a:latin typeface="Arial" charset="0"/>
              </a:rPr>
              <a:t>(4</a:t>
            </a:r>
            <a:r>
              <a:rPr lang="en-US" baseline="30000" dirty="0" smtClean="0">
                <a:latin typeface="Arial" charset="0"/>
              </a:rPr>
              <a:t>th</a:t>
            </a:r>
            <a:r>
              <a:rPr lang="en-US" dirty="0" smtClean="0">
                <a:latin typeface="Arial" charset="0"/>
              </a:rPr>
              <a:t> Zurich Conference</a:t>
            </a:r>
            <a:endParaRPr lang="en-US" dirty="0">
              <a:latin typeface="Arial" charset="0"/>
            </a:endParaRPr>
          </a:p>
        </p:txBody>
      </p:sp>
      <p:sp>
        <p:nvSpPr>
          <p:cNvPr id="6149" name="Rectangle 5"/>
          <p:cNvSpPr>
            <a:spLocks noGrp="1" noChangeArrowheads="1"/>
          </p:cNvSpPr>
          <p:nvPr>
            <p:ph idx="1"/>
          </p:nvPr>
        </p:nvSpPr>
        <p:spPr>
          <a:xfrm>
            <a:off x="239059" y="1284940"/>
            <a:ext cx="8701741" cy="5573059"/>
          </a:xfrm>
        </p:spPr>
        <p:txBody>
          <a:bodyPr>
            <a:normAutofit lnSpcReduction="10000"/>
          </a:bodyPr>
          <a:lstStyle/>
          <a:p>
            <a:pPr marL="0" marR="0" indent="0" algn="l" defTabSz="914400" rtl="0" eaLnBrk="1" fontAlgn="auto" latinLnBrk="0" hangingPunct="1">
              <a:lnSpc>
                <a:spcPct val="100000"/>
              </a:lnSpc>
              <a:spcBef>
                <a:spcPct val="20000"/>
              </a:spcBef>
              <a:spcAft>
                <a:spcPts val="0"/>
              </a:spcAft>
              <a:buClr>
                <a:schemeClr val="accent1"/>
              </a:buClr>
              <a:buSzPct val="85000"/>
              <a:buNone/>
              <a:tabLst/>
              <a:defRPr/>
            </a:pPr>
            <a:r>
              <a:rPr kumimoji="0" lang="en-US" sz="2700" kern="1200" dirty="0" smtClean="0">
                <a:solidFill>
                  <a:schemeClr val="tx1"/>
                </a:solidFill>
                <a:effectLst/>
                <a:latin typeface="+mn-lt"/>
                <a:ea typeface="+mn-ea"/>
                <a:cs typeface="+mn-cs"/>
              </a:rPr>
              <a:t>Direct blow to the head, face, neck or elsewhere with </a:t>
            </a:r>
            <a:r>
              <a:rPr kumimoji="0" lang="en-US" sz="2700" kern="1200" dirty="0" err="1" smtClean="0">
                <a:solidFill>
                  <a:schemeClr val="tx1"/>
                </a:solidFill>
                <a:effectLst/>
                <a:latin typeface="+mn-lt"/>
                <a:ea typeface="+mn-ea"/>
                <a:cs typeface="+mn-cs"/>
              </a:rPr>
              <a:t>an</a:t>
            </a:r>
            <a:r>
              <a:rPr kumimoji="0" lang="en-US" altLang="ja-JP" sz="2700" kern="1200" dirty="0" err="1" smtClean="0">
                <a:solidFill>
                  <a:schemeClr val="tx1"/>
                </a:solidFill>
                <a:effectLst/>
                <a:latin typeface="+mn-lt"/>
                <a:ea typeface="+mn-ea"/>
                <a:cs typeface="+mn-cs"/>
              </a:rPr>
              <a:t>‘</a:t>
            </a:r>
            <a:r>
              <a:rPr kumimoji="0" lang="en-US" sz="2700" kern="1200" dirty="0" err="1" smtClean="0">
                <a:solidFill>
                  <a:schemeClr val="tx1"/>
                </a:solidFill>
                <a:effectLst/>
                <a:latin typeface="+mn-lt"/>
                <a:ea typeface="+mn-ea"/>
                <a:cs typeface="+mn-cs"/>
              </a:rPr>
              <a:t>impulsive</a:t>
            </a:r>
            <a:r>
              <a:rPr kumimoji="0" lang="en-US" altLang="ja-JP" sz="2700" kern="1200" dirty="0" smtClean="0">
                <a:solidFill>
                  <a:schemeClr val="tx1"/>
                </a:solidFill>
                <a:effectLst/>
                <a:latin typeface="+mn-lt"/>
                <a:ea typeface="+mn-ea"/>
                <a:cs typeface="+mn-cs"/>
              </a:rPr>
              <a:t>’</a:t>
            </a:r>
            <a:r>
              <a:rPr kumimoji="0" lang="en-US" sz="2700" kern="1200" dirty="0" smtClean="0">
                <a:solidFill>
                  <a:schemeClr val="tx1"/>
                </a:solidFill>
                <a:effectLst/>
                <a:latin typeface="+mn-lt"/>
                <a:ea typeface="+mn-ea"/>
                <a:cs typeface="+mn-cs"/>
              </a:rPr>
              <a:t> force transmitted to the head.</a:t>
            </a:r>
            <a:br>
              <a:rPr kumimoji="0" lang="en-US" sz="2700" kern="1200" dirty="0" smtClean="0">
                <a:solidFill>
                  <a:schemeClr val="tx1"/>
                </a:solidFill>
                <a:effectLst/>
                <a:latin typeface="+mn-lt"/>
                <a:ea typeface="+mn-ea"/>
                <a:cs typeface="+mn-cs"/>
              </a:rPr>
            </a:br>
            <a:r>
              <a:rPr kumimoji="0" lang="en-US" sz="2700" kern="1200" dirty="0" smtClean="0">
                <a:solidFill>
                  <a:schemeClr val="tx1"/>
                </a:solidFill>
                <a:effectLst/>
                <a:latin typeface="+mn-lt"/>
                <a:ea typeface="+mn-ea"/>
                <a:cs typeface="+mn-cs"/>
              </a:rPr>
              <a:t/>
            </a:r>
            <a:br>
              <a:rPr kumimoji="0" lang="en-US" sz="2700" kern="1200" dirty="0" smtClean="0">
                <a:solidFill>
                  <a:schemeClr val="tx1"/>
                </a:solidFill>
                <a:effectLst/>
                <a:latin typeface="+mn-lt"/>
                <a:ea typeface="+mn-ea"/>
                <a:cs typeface="+mn-cs"/>
              </a:rPr>
            </a:br>
            <a:r>
              <a:rPr kumimoji="0" lang="en-US" sz="2700" kern="1200" dirty="0" smtClean="0">
                <a:solidFill>
                  <a:schemeClr val="tx1"/>
                </a:solidFill>
                <a:effectLst/>
                <a:latin typeface="+mn-lt"/>
                <a:ea typeface="+mn-ea"/>
                <a:cs typeface="+mn-cs"/>
              </a:rPr>
              <a:t>Rapid onset of short-lived neurological impairment that resolves spontaneously.  Sometimes, symptoms and signs may evolve over minutes to hours.</a:t>
            </a:r>
            <a:br>
              <a:rPr kumimoji="0" lang="en-US" sz="2700" kern="1200" dirty="0" smtClean="0">
                <a:solidFill>
                  <a:schemeClr val="tx1"/>
                </a:solidFill>
                <a:effectLst/>
                <a:latin typeface="+mn-lt"/>
                <a:ea typeface="+mn-ea"/>
                <a:cs typeface="+mn-cs"/>
              </a:rPr>
            </a:br>
            <a:endParaRPr lang="en-US" dirty="0"/>
          </a:p>
          <a:p>
            <a:pPr marL="0" marR="0" indent="0" algn="l" defTabSz="914400" rtl="0" eaLnBrk="1" fontAlgn="auto" latinLnBrk="0" hangingPunct="1">
              <a:lnSpc>
                <a:spcPct val="100000"/>
              </a:lnSpc>
              <a:spcBef>
                <a:spcPct val="20000"/>
              </a:spcBef>
              <a:spcAft>
                <a:spcPts val="0"/>
              </a:spcAft>
              <a:buClr>
                <a:schemeClr val="accent1"/>
              </a:buClr>
              <a:buSzPct val="85000"/>
              <a:buNone/>
              <a:tabLst/>
              <a:defRPr/>
            </a:pPr>
            <a:r>
              <a:rPr kumimoji="0" lang="en-US" sz="2700" kern="1200" dirty="0" smtClean="0">
                <a:solidFill>
                  <a:schemeClr val="tx1"/>
                </a:solidFill>
                <a:effectLst/>
                <a:latin typeface="+mn-lt"/>
                <a:ea typeface="+mn-ea"/>
                <a:cs typeface="+mn-cs"/>
              </a:rPr>
              <a:t>May result in </a:t>
            </a:r>
            <a:r>
              <a:rPr kumimoji="0" lang="en-US" sz="2700" kern="1200" dirty="0" err="1" smtClean="0">
                <a:solidFill>
                  <a:schemeClr val="tx1"/>
                </a:solidFill>
                <a:effectLst/>
                <a:latin typeface="+mn-lt"/>
                <a:ea typeface="+mn-ea"/>
                <a:cs typeface="+mn-cs"/>
              </a:rPr>
              <a:t>neuropathological</a:t>
            </a:r>
            <a:r>
              <a:rPr kumimoji="0" lang="en-US" sz="2700" kern="1200" dirty="0" smtClean="0">
                <a:solidFill>
                  <a:schemeClr val="tx1"/>
                </a:solidFill>
                <a:effectLst/>
                <a:latin typeface="+mn-lt"/>
                <a:ea typeface="+mn-ea"/>
                <a:cs typeface="+mn-cs"/>
              </a:rPr>
              <a:t> changes, but acute symptoms reflect a </a:t>
            </a:r>
            <a:r>
              <a:rPr kumimoji="0" lang="en-US" sz="2700" b="1" kern="1200" dirty="0" smtClean="0">
                <a:solidFill>
                  <a:schemeClr val="tx1"/>
                </a:solidFill>
                <a:effectLst/>
                <a:latin typeface="+mn-lt"/>
                <a:ea typeface="+mn-ea"/>
                <a:cs typeface="+mn-cs"/>
              </a:rPr>
              <a:t>functional</a:t>
            </a:r>
            <a:r>
              <a:rPr kumimoji="0" lang="en-US" sz="2700" kern="1200" dirty="0" smtClean="0">
                <a:solidFill>
                  <a:schemeClr val="tx1"/>
                </a:solidFill>
                <a:effectLst/>
                <a:latin typeface="+mn-lt"/>
                <a:ea typeface="+mn-ea"/>
                <a:cs typeface="+mn-cs"/>
              </a:rPr>
              <a:t> disturbance rather than structural– usually normal neuroimaging studies</a:t>
            </a:r>
            <a:br>
              <a:rPr kumimoji="0" lang="en-US" sz="2700" kern="1200" dirty="0" smtClean="0">
                <a:solidFill>
                  <a:schemeClr val="tx1"/>
                </a:solidFill>
                <a:effectLst/>
                <a:latin typeface="+mn-lt"/>
                <a:ea typeface="+mn-ea"/>
                <a:cs typeface="+mn-cs"/>
              </a:rPr>
            </a:br>
            <a:endParaRPr kumimoji="0" lang="en-US" sz="27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20000"/>
              </a:spcBef>
              <a:spcAft>
                <a:spcPts val="0"/>
              </a:spcAft>
              <a:buClr>
                <a:schemeClr val="accent1"/>
              </a:buClr>
              <a:buSzPct val="85000"/>
              <a:buNone/>
              <a:tabLst/>
              <a:defRPr/>
            </a:pPr>
            <a:r>
              <a:rPr kumimoji="0" lang="en-US" sz="2700" kern="1200" dirty="0" smtClean="0">
                <a:solidFill>
                  <a:schemeClr val="tx1"/>
                </a:solidFill>
                <a:effectLst/>
                <a:latin typeface="+mn-lt"/>
                <a:ea typeface="+mn-ea"/>
                <a:cs typeface="+mn-cs"/>
              </a:rPr>
              <a:t>May or may not involve loss of consciousness.  Resolution of the symptoms typically follows a sequential course. However, in some cases symptoms may be prolonged.</a:t>
            </a:r>
            <a:endParaRPr lang="en-US" sz="2700" dirty="0" smtClean="0">
              <a:effectLst/>
            </a:endParaRPr>
          </a:p>
          <a:p>
            <a:endParaRPr lang="en-US" dirty="0">
              <a:latin typeface="Arial" charset="0"/>
            </a:endParaRPr>
          </a:p>
        </p:txBody>
      </p:sp>
    </p:spTree>
    <p:extLst>
      <p:ext uri="{BB962C8B-B14F-4D97-AF65-F5344CB8AC3E}">
        <p14:creationId xmlns:p14="http://schemas.microsoft.com/office/powerpoint/2010/main" val="3540209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52400"/>
            <a:ext cx="7772400" cy="762000"/>
          </a:xfrm>
        </p:spPr>
        <p:txBody>
          <a:bodyPr>
            <a:normAutofit/>
          </a:bodyPr>
          <a:lstStyle/>
          <a:p>
            <a:r>
              <a:rPr lang="en-US" dirty="0">
                <a:latin typeface="Arial" charset="0"/>
              </a:rPr>
              <a:t>Other Aspects of Concussion</a:t>
            </a:r>
          </a:p>
        </p:txBody>
      </p:sp>
      <p:sp>
        <p:nvSpPr>
          <p:cNvPr id="7171" name="Content Placeholder 2"/>
          <p:cNvSpPr>
            <a:spLocks noGrp="1"/>
          </p:cNvSpPr>
          <p:nvPr>
            <p:ph idx="1"/>
          </p:nvPr>
        </p:nvSpPr>
        <p:spPr>
          <a:xfrm>
            <a:off x="283882" y="1494118"/>
            <a:ext cx="8631518" cy="5211482"/>
          </a:xfrm>
        </p:spPr>
        <p:txBody>
          <a:bodyPr/>
          <a:lstStyle/>
          <a:p>
            <a:r>
              <a:rPr lang="en-US" sz="2800" dirty="0">
                <a:latin typeface="Arial" charset="0"/>
              </a:rPr>
              <a:t>Do NOT need to have </a:t>
            </a:r>
            <a:r>
              <a:rPr lang="en-US" sz="2800" dirty="0" smtClean="0">
                <a:latin typeface="Arial" charset="0"/>
              </a:rPr>
              <a:t>LOC– most have at most brief LOC</a:t>
            </a:r>
            <a:endParaRPr lang="en-US" sz="2800" dirty="0">
              <a:latin typeface="Arial" charset="0"/>
            </a:endParaRPr>
          </a:p>
          <a:p>
            <a:r>
              <a:rPr lang="ja-JP" altLang="en-US" sz="2800" dirty="0" smtClean="0">
                <a:latin typeface="Arial" charset="0"/>
              </a:rPr>
              <a:t>“</a:t>
            </a:r>
            <a:r>
              <a:rPr lang="en-US" sz="2800" dirty="0">
                <a:latin typeface="Arial" charset="0"/>
              </a:rPr>
              <a:t>Bell rung</a:t>
            </a:r>
            <a:r>
              <a:rPr lang="ja-JP" altLang="en-US" sz="2800" dirty="0">
                <a:latin typeface="Arial" charset="0"/>
              </a:rPr>
              <a:t>”</a:t>
            </a:r>
            <a:r>
              <a:rPr lang="en-US" sz="2800" dirty="0">
                <a:latin typeface="Arial" charset="0"/>
              </a:rPr>
              <a:t>  </a:t>
            </a:r>
            <a:r>
              <a:rPr lang="ja-JP" altLang="en-US" sz="2800" dirty="0" smtClean="0">
                <a:latin typeface="Arial" charset="0"/>
              </a:rPr>
              <a:t>“</a:t>
            </a:r>
            <a:r>
              <a:rPr lang="en-US" sz="2800" dirty="0">
                <a:latin typeface="Arial" charset="0"/>
              </a:rPr>
              <a:t>Ding</a:t>
            </a:r>
            <a:r>
              <a:rPr lang="ja-JP" altLang="en-US" sz="2800" dirty="0">
                <a:latin typeface="Arial" charset="0"/>
              </a:rPr>
              <a:t>”</a:t>
            </a:r>
            <a:r>
              <a:rPr lang="en-US" sz="2800" dirty="0">
                <a:latin typeface="Arial" charset="0"/>
              </a:rPr>
              <a:t>  </a:t>
            </a:r>
            <a:r>
              <a:rPr lang="ja-JP" altLang="en-US" sz="2800" dirty="0">
                <a:latin typeface="Arial" charset="0"/>
              </a:rPr>
              <a:t>“</a:t>
            </a:r>
            <a:r>
              <a:rPr lang="en-US" sz="2800" dirty="0">
                <a:latin typeface="Arial" charset="0"/>
              </a:rPr>
              <a:t>Seeing Stars</a:t>
            </a:r>
            <a:r>
              <a:rPr lang="ja-JP" altLang="en-US" sz="2800" dirty="0" smtClean="0">
                <a:latin typeface="Arial" charset="0"/>
              </a:rPr>
              <a:t>”</a:t>
            </a:r>
            <a:endParaRPr lang="en-US" altLang="ja-JP" sz="2800" dirty="0" smtClean="0">
              <a:latin typeface="Arial" charset="0"/>
            </a:endParaRPr>
          </a:p>
          <a:p>
            <a:pPr marL="274320" lvl="1" indent="0">
              <a:buNone/>
            </a:pPr>
            <a:r>
              <a:rPr lang="en-US" sz="3100" dirty="0" smtClean="0">
                <a:latin typeface="Arial" charset="0"/>
              </a:rPr>
              <a:t> </a:t>
            </a:r>
            <a:r>
              <a:rPr lang="en-US" sz="2800" dirty="0" smtClean="0">
                <a:latin typeface="Arial" charset="0"/>
              </a:rPr>
              <a:t>may or may not be concussions </a:t>
            </a:r>
            <a:endParaRPr lang="en-US" sz="2800" dirty="0">
              <a:latin typeface="Arial" charset="0"/>
            </a:endParaRPr>
          </a:p>
          <a:p>
            <a:r>
              <a:rPr lang="en-US" sz="2800" dirty="0">
                <a:latin typeface="Arial" charset="0"/>
              </a:rPr>
              <a:t>Retrograde </a:t>
            </a:r>
            <a:r>
              <a:rPr lang="en-US" sz="2800" dirty="0" smtClean="0">
                <a:latin typeface="Arial" charset="0"/>
              </a:rPr>
              <a:t>Amnesia usually brief</a:t>
            </a:r>
            <a:endParaRPr lang="en-US" sz="2800" dirty="0">
              <a:latin typeface="Arial" charset="0"/>
            </a:endParaRPr>
          </a:p>
          <a:p>
            <a:r>
              <a:rPr lang="en-US" sz="2800" dirty="0">
                <a:latin typeface="Arial" charset="0"/>
              </a:rPr>
              <a:t>Post-traumatic Amnesia (PTA</a:t>
            </a:r>
            <a:r>
              <a:rPr lang="en-US" sz="2800" dirty="0" smtClean="0">
                <a:latin typeface="Arial" charset="0"/>
              </a:rPr>
              <a:t>) can be extensive (remembering only ER)</a:t>
            </a:r>
            <a:endParaRPr lang="en-US" sz="2800" dirty="0">
              <a:latin typeface="Arial" charset="0"/>
            </a:endParaRPr>
          </a:p>
          <a:p>
            <a:r>
              <a:rPr lang="en-US" sz="2800" dirty="0" smtClean="0">
                <a:latin typeface="Arial" charset="0"/>
              </a:rPr>
              <a:t>Many Post</a:t>
            </a:r>
            <a:r>
              <a:rPr lang="en-US" sz="2800" dirty="0">
                <a:latin typeface="Arial" charset="0"/>
              </a:rPr>
              <a:t>-Concussion Symptoms (PCS)</a:t>
            </a:r>
          </a:p>
          <a:p>
            <a:endParaRPr lang="en-US" sz="3600" dirty="0">
              <a:latin typeface="Arial" charset="0"/>
            </a:endParaRPr>
          </a:p>
          <a:p>
            <a:endParaRPr lang="en-US" dirty="0">
              <a:latin typeface="Arial" charset="0"/>
            </a:endParaRPr>
          </a:p>
        </p:txBody>
      </p:sp>
    </p:spTree>
    <p:extLst>
      <p:ext uri="{BB962C8B-B14F-4D97-AF65-F5344CB8AC3E}">
        <p14:creationId xmlns:p14="http://schemas.microsoft.com/office/powerpoint/2010/main" val="2458256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Traumatic Brain Injury</a:t>
            </a:r>
          </a:p>
          <a:p>
            <a:r>
              <a:rPr lang="en-US" dirty="0" smtClean="0"/>
              <a:t>Concussion</a:t>
            </a:r>
          </a:p>
          <a:p>
            <a:r>
              <a:rPr lang="en-US" dirty="0" smtClean="0"/>
              <a:t>ER and early treatment</a:t>
            </a:r>
          </a:p>
          <a:p>
            <a:r>
              <a:rPr lang="en-US" dirty="0" smtClean="0"/>
              <a:t>Natural progression of concussion</a:t>
            </a:r>
          </a:p>
          <a:p>
            <a:r>
              <a:rPr lang="en-US" dirty="0" smtClean="0"/>
              <a:t>Return to riding</a:t>
            </a:r>
          </a:p>
          <a:p>
            <a:r>
              <a:rPr lang="en-US" dirty="0" smtClean="0"/>
              <a:t>Jockeys the LAST athletes to discuss and set voluntary or mandated guidelines for concussion</a:t>
            </a:r>
          </a:p>
          <a:p>
            <a:r>
              <a:rPr lang="en-US" dirty="0" smtClean="0"/>
              <a:t>Junior high school soccer teams have more awareness and guidelines than jockeys</a:t>
            </a:r>
          </a:p>
          <a:p>
            <a:pPr marL="0" indent="0">
              <a:buNone/>
            </a:pPr>
            <a:endParaRPr lang="en-US" dirty="0"/>
          </a:p>
        </p:txBody>
      </p:sp>
    </p:spTree>
    <p:extLst>
      <p:ext uri="{BB962C8B-B14F-4D97-AF65-F5344CB8AC3E}">
        <p14:creationId xmlns:p14="http://schemas.microsoft.com/office/powerpoint/2010/main" val="3290453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04775"/>
            <a:ext cx="8534400" cy="746125"/>
          </a:xfrm>
        </p:spPr>
        <p:txBody>
          <a:bodyPr anchor="t">
            <a:noAutofit/>
          </a:bodyPr>
          <a:lstStyle/>
          <a:p>
            <a:r>
              <a:rPr lang="en-US" dirty="0"/>
              <a:t>Post-Concussion Symptoms</a:t>
            </a:r>
          </a:p>
        </p:txBody>
      </p:sp>
      <p:graphicFrame>
        <p:nvGraphicFramePr>
          <p:cNvPr id="25661" name="Group 61"/>
          <p:cNvGraphicFramePr>
            <a:graphicFrameLocks noGrp="1"/>
          </p:cNvGraphicFramePr>
          <p:nvPr>
            <p:ph idx="4294967295"/>
            <p:extLst>
              <p:ext uri="{D42A27DB-BD31-4B8C-83A1-F6EECF244321}">
                <p14:modId xmlns:p14="http://schemas.microsoft.com/office/powerpoint/2010/main" val="504997524"/>
              </p:ext>
            </p:extLst>
          </p:nvPr>
        </p:nvGraphicFramePr>
        <p:xfrm>
          <a:off x="466725" y="860424"/>
          <a:ext cx="8391524" cy="5748472"/>
        </p:xfrm>
        <a:graphic>
          <a:graphicData uri="http://schemas.openxmlformats.org/drawingml/2006/table">
            <a:tbl>
              <a:tblPr/>
              <a:tblGrid>
                <a:gridCol w="2097881"/>
                <a:gridCol w="2097881"/>
                <a:gridCol w="2097881"/>
                <a:gridCol w="2097881"/>
              </a:tblGrid>
              <a:tr h="5037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outerShdw blurRad="38100" dist="38100" dir="2700000" algn="tl">
                              <a:srgbClr val="000000"/>
                            </a:outerShdw>
                          </a:effectLst>
                          <a:latin typeface="Garamond" charset="0"/>
                          <a:ea typeface="ＭＳ Ｐゴシック" charset="0"/>
                        </a:rPr>
                        <a:t>Physical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outerShdw blurRad="38100" dist="38100" dir="2700000" algn="tl">
                              <a:srgbClr val="000000"/>
                            </a:outerShdw>
                          </a:effectLst>
                          <a:latin typeface="Garamond" charset="0"/>
                          <a:ea typeface="ＭＳ Ｐゴシック" charset="0"/>
                        </a:rPr>
                        <a:t>Cognitive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outerShdw blurRad="38100" dist="38100" dir="2700000" algn="tl">
                              <a:srgbClr val="000000"/>
                            </a:outerShdw>
                          </a:effectLst>
                          <a:latin typeface="Garamond" charset="0"/>
                          <a:ea typeface="ＭＳ Ｐゴシック" charset="0"/>
                        </a:rPr>
                        <a:t>Emotional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FFFFFF"/>
                          </a:solidFill>
                          <a:effectLst>
                            <a:outerShdw blurRad="38100" dist="38100" dir="2700000" algn="tl">
                              <a:srgbClr val="000000"/>
                            </a:outerShdw>
                          </a:effectLst>
                          <a:latin typeface="Garamond" charset="0"/>
                          <a:ea typeface="ＭＳ Ｐゴシック" charset="0"/>
                        </a:rPr>
                        <a:t>Sleep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Headache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Feels mentally </a:t>
                      </a:r>
                      <a:r>
                        <a:rPr kumimoji="0" lang="ja-JP" altLang="en-US" sz="2000" b="0" i="0" u="none" strike="noStrike" cap="none" normalizeH="0" baseline="0" dirty="0">
                          <a:ln>
                            <a:noFill/>
                          </a:ln>
                          <a:solidFill>
                            <a:srgbClr val="000000"/>
                          </a:solidFill>
                          <a:effectLst>
                            <a:outerShdw blurRad="38100" dist="38100" dir="2700000" algn="tl">
                              <a:srgbClr val="FFFFFF"/>
                            </a:outerShdw>
                          </a:effectLst>
                          <a:latin typeface="Arial"/>
                          <a:ea typeface="ＭＳ Ｐゴシック" charset="0"/>
                        </a:rPr>
                        <a:t>“</a:t>
                      </a: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foggy</a:t>
                      </a:r>
                      <a:r>
                        <a:rPr kumimoji="0" lang="ja-JP" altLang="en-US" sz="2000" b="0" i="0" u="none" strike="noStrike" cap="none" normalizeH="0" baseline="0" dirty="0">
                          <a:ln>
                            <a:noFill/>
                          </a:ln>
                          <a:solidFill>
                            <a:srgbClr val="000000"/>
                          </a:solidFill>
                          <a:effectLst>
                            <a:outerShdw blurRad="38100" dist="38100" dir="2700000" algn="tl">
                              <a:srgbClr val="FFFFFF"/>
                            </a:outerShdw>
                          </a:effectLst>
                          <a:latin typeface="Arial"/>
                          <a:ea typeface="ＭＳ Ｐゴシック" charset="0"/>
                        </a:rPr>
                        <a:t>”</a:t>
                      </a:r>
                      <a:endPar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Irritability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Drowsiness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Nausea/Vomiting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Poor concentration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Sadness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Onset insomnia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Balance problems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Poor memory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Nervous/Anxious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Sleeping less than usual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Visual problems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Slow responses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More emotional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Sleeping more than usual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Fatigue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Repeats questions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800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Sensitivity to light/noise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Confused about recent events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4444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Looks </a:t>
                      </a:r>
                      <a:r>
                        <a:rPr kumimoji="0" lang="ja-JP" altLang="en-US" sz="2000" b="0" i="0" u="none" strike="noStrike" cap="none" normalizeH="0" baseline="0">
                          <a:ln>
                            <a:noFill/>
                          </a:ln>
                          <a:solidFill>
                            <a:srgbClr val="000000"/>
                          </a:solidFill>
                          <a:effectLst>
                            <a:outerShdw blurRad="38100" dist="38100" dir="2700000" algn="tl">
                              <a:srgbClr val="FFFFFF"/>
                            </a:outerShdw>
                          </a:effectLst>
                          <a:latin typeface="Arial"/>
                          <a:ea typeface="ＭＳ Ｐゴシック" charset="0"/>
                        </a:rPr>
                        <a:t>“</a:t>
                      </a: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dazed</a:t>
                      </a:r>
                      <a:r>
                        <a:rPr kumimoji="0" lang="ja-JP" altLang="en-US" sz="2000" b="0" i="0" u="none" strike="noStrike" cap="none" normalizeH="0" baseline="0">
                          <a:ln>
                            <a:noFill/>
                          </a:ln>
                          <a:solidFill>
                            <a:srgbClr val="000000"/>
                          </a:solidFill>
                          <a:effectLst>
                            <a:outerShdw blurRad="38100" dist="38100" dir="2700000" algn="tl">
                              <a:srgbClr val="FFFFFF"/>
                            </a:outerShdw>
                          </a:effectLst>
                          <a:latin typeface="Arial"/>
                          <a:ea typeface="ＭＳ Ｐゴシック" charset="0"/>
                        </a:rPr>
                        <a:t>”</a:t>
                      </a:r>
                      <a:endPar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bl>
          </a:graphicData>
        </a:graphic>
      </p:graphicFrame>
    </p:spTree>
    <p:extLst>
      <p:ext uri="{BB962C8B-B14F-4D97-AF65-F5344CB8AC3E}">
        <p14:creationId xmlns:p14="http://schemas.microsoft.com/office/powerpoint/2010/main" val="3449181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08000" y="152400"/>
            <a:ext cx="7950200" cy="699247"/>
          </a:xfrm>
        </p:spPr>
        <p:txBody>
          <a:bodyPr>
            <a:normAutofit fontScale="90000"/>
          </a:bodyPr>
          <a:lstStyle/>
          <a:p>
            <a:r>
              <a:rPr lang="en-US" dirty="0">
                <a:latin typeface="Arial" charset="0"/>
              </a:rPr>
              <a:t>Concussion Modifiers (Zurich)</a:t>
            </a:r>
          </a:p>
        </p:txBody>
      </p:sp>
      <p:sp>
        <p:nvSpPr>
          <p:cNvPr id="8195" name="Content Placeholder 2"/>
          <p:cNvSpPr>
            <a:spLocks noGrp="1"/>
          </p:cNvSpPr>
          <p:nvPr>
            <p:ph idx="1"/>
          </p:nvPr>
        </p:nvSpPr>
        <p:spPr>
          <a:xfrm>
            <a:off x="228600" y="851647"/>
            <a:ext cx="8686800" cy="6006353"/>
          </a:xfrm>
        </p:spPr>
        <p:txBody>
          <a:bodyPr>
            <a:normAutofit fontScale="92500" lnSpcReduction="10000"/>
          </a:bodyPr>
          <a:lstStyle/>
          <a:p>
            <a:r>
              <a:rPr lang="en-US" dirty="0">
                <a:latin typeface="Arial" charset="0"/>
              </a:rPr>
              <a:t>Prolonged (&gt;1 min.) LOC, amnesia</a:t>
            </a:r>
          </a:p>
          <a:p>
            <a:r>
              <a:rPr lang="en-US" dirty="0">
                <a:latin typeface="Arial" charset="0"/>
              </a:rPr>
              <a:t>Number, severity, duration of symptoms</a:t>
            </a:r>
          </a:p>
          <a:p>
            <a:r>
              <a:rPr lang="en-US" dirty="0" smtClean="0">
                <a:latin typeface="Arial" charset="0"/>
              </a:rPr>
              <a:t>Recent concussion(s)</a:t>
            </a:r>
          </a:p>
          <a:p>
            <a:r>
              <a:rPr lang="en-US" dirty="0" smtClean="0">
                <a:latin typeface="Arial" charset="0"/>
              </a:rPr>
              <a:t>Concussion </a:t>
            </a:r>
            <a:r>
              <a:rPr lang="en-US" dirty="0">
                <a:latin typeface="Arial" charset="0"/>
              </a:rPr>
              <a:t>from less impact than prior concussion</a:t>
            </a:r>
          </a:p>
          <a:p>
            <a:r>
              <a:rPr lang="en-US" dirty="0" smtClean="0">
                <a:latin typeface="Arial" charset="0"/>
              </a:rPr>
              <a:t>Co</a:t>
            </a:r>
            <a:r>
              <a:rPr lang="en-US" dirty="0">
                <a:latin typeface="Arial" charset="0"/>
              </a:rPr>
              <a:t>-morbidities of migraine or mental health disorders, ADHD, learning disabilities, sleep disorders</a:t>
            </a:r>
          </a:p>
          <a:p>
            <a:r>
              <a:rPr lang="en-US" dirty="0">
                <a:latin typeface="Arial" charset="0"/>
              </a:rPr>
              <a:t>Use of psychoactive drugs or anti-coagulants</a:t>
            </a:r>
          </a:p>
          <a:p>
            <a:r>
              <a:rPr lang="en-US" dirty="0">
                <a:latin typeface="Arial" charset="0"/>
              </a:rPr>
              <a:t>Dangerous sport, high-risk activity </a:t>
            </a:r>
            <a:r>
              <a:rPr lang="en-US" dirty="0" smtClean="0">
                <a:latin typeface="Arial" charset="0"/>
              </a:rPr>
              <a:t>(falling off of a horse galloping at 40-50mph and being trampled)</a:t>
            </a:r>
            <a:endParaRPr lang="en-US" dirty="0">
              <a:latin typeface="Arial" charset="0"/>
            </a:endParaRPr>
          </a:p>
          <a:p>
            <a:endParaRPr lang="en-US" dirty="0">
              <a:latin typeface="Arial" charset="0"/>
            </a:endParaRPr>
          </a:p>
        </p:txBody>
      </p:sp>
    </p:spTree>
    <p:extLst>
      <p:ext uri="{BB962C8B-B14F-4D97-AF65-F5344CB8AC3E}">
        <p14:creationId xmlns:p14="http://schemas.microsoft.com/office/powerpoint/2010/main" val="2507711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Concussion</a:t>
            </a:r>
            <a:r>
              <a:rPr lang="en-US" baseline="0" dirty="0" smtClean="0"/>
              <a:t> in Riding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“It’s not a matter of IF I have another concussion, it’s a matter of WHEN I do”</a:t>
            </a:r>
          </a:p>
          <a:p>
            <a:r>
              <a:rPr lang="en-US" dirty="0" smtClean="0"/>
              <a:t>More concussions than in ANY other sport</a:t>
            </a:r>
          </a:p>
          <a:p>
            <a:r>
              <a:rPr lang="en-US" dirty="0" smtClean="0"/>
              <a:t>Not the repeated sub-concussive blows of boxing, football or hockey, but very severe when occurs</a:t>
            </a:r>
          </a:p>
          <a:p>
            <a:r>
              <a:rPr lang="en-US" dirty="0" smtClean="0"/>
              <a:t>Collision with ground, your own horse, other horses</a:t>
            </a:r>
          </a:p>
          <a:p>
            <a:r>
              <a:rPr lang="en-US" dirty="0" smtClean="0"/>
              <a:t>Better helmets alone are not the answer but do hel</a:t>
            </a:r>
            <a:r>
              <a:rPr lang="en-US" dirty="0"/>
              <a:t>p</a:t>
            </a:r>
            <a:endParaRPr lang="en-US" dirty="0" smtClean="0"/>
          </a:p>
          <a:p>
            <a:endParaRPr lang="en-US" dirty="0"/>
          </a:p>
        </p:txBody>
      </p:sp>
    </p:spTree>
    <p:extLst>
      <p:ext uri="{BB962C8B-B14F-4D97-AF65-F5344CB8AC3E}">
        <p14:creationId xmlns:p14="http://schemas.microsoft.com/office/powerpoint/2010/main" val="1436620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7001" y="1"/>
            <a:ext cx="9071429" cy="1106713"/>
          </a:xfrm>
        </p:spPr>
        <p:txBody>
          <a:bodyPr>
            <a:normAutofit/>
          </a:bodyPr>
          <a:lstStyle/>
          <a:p>
            <a:r>
              <a:rPr lang="en-US" sz="3200" dirty="0">
                <a:latin typeface="Arial" charset="0"/>
              </a:rPr>
              <a:t>Immediate  </a:t>
            </a:r>
            <a:r>
              <a:rPr lang="en-US" sz="3200" dirty="0" smtClean="0">
                <a:latin typeface="Arial" charset="0"/>
              </a:rPr>
              <a:t>Management:  Ideal </a:t>
            </a:r>
            <a:br>
              <a:rPr lang="en-US" sz="3200" dirty="0" smtClean="0">
                <a:latin typeface="Arial" charset="0"/>
              </a:rPr>
            </a:br>
            <a:r>
              <a:rPr lang="en-US" sz="3200" dirty="0" smtClean="0">
                <a:latin typeface="Arial" charset="0"/>
              </a:rPr>
              <a:t>but Recognizing Realities of Riding</a:t>
            </a:r>
            <a:endParaRPr lang="en-US" sz="3200" dirty="0">
              <a:latin typeface="Arial" charset="0"/>
            </a:endParaRPr>
          </a:p>
        </p:txBody>
      </p:sp>
      <p:sp>
        <p:nvSpPr>
          <p:cNvPr id="10243" name="Content Placeholder 2"/>
          <p:cNvSpPr>
            <a:spLocks noGrp="1"/>
          </p:cNvSpPr>
          <p:nvPr>
            <p:ph idx="1"/>
          </p:nvPr>
        </p:nvSpPr>
        <p:spPr>
          <a:xfrm>
            <a:off x="228600" y="1233714"/>
            <a:ext cx="8534400" cy="6844852"/>
          </a:xfrm>
        </p:spPr>
        <p:txBody>
          <a:bodyPr>
            <a:normAutofit/>
          </a:bodyPr>
          <a:lstStyle/>
          <a:p>
            <a:r>
              <a:rPr lang="en-US" dirty="0">
                <a:latin typeface="Arial" charset="0"/>
              </a:rPr>
              <a:t>SPORT</a:t>
            </a:r>
          </a:p>
          <a:p>
            <a:pPr lvl="1"/>
            <a:r>
              <a:rPr lang="en-US" dirty="0">
                <a:latin typeface="Arial" charset="0"/>
              </a:rPr>
              <a:t>Remove from </a:t>
            </a:r>
            <a:r>
              <a:rPr lang="en-US" dirty="0" smtClean="0">
                <a:latin typeface="Arial" charset="0"/>
              </a:rPr>
              <a:t>riding</a:t>
            </a:r>
            <a:endParaRPr lang="en-US" dirty="0">
              <a:latin typeface="Arial" charset="0"/>
            </a:endParaRPr>
          </a:p>
          <a:p>
            <a:pPr lvl="1"/>
            <a:r>
              <a:rPr lang="en-US" dirty="0">
                <a:latin typeface="Arial" charset="0"/>
              </a:rPr>
              <a:t>Sideline assessment with SCAT-3 by physician or other licensed healthcare </a:t>
            </a:r>
            <a:r>
              <a:rPr lang="en-US" dirty="0" smtClean="0">
                <a:latin typeface="Arial" charset="0"/>
              </a:rPr>
              <a:t>provider</a:t>
            </a:r>
          </a:p>
          <a:p>
            <a:r>
              <a:rPr lang="en-US" dirty="0" smtClean="0">
                <a:latin typeface="Arial" charset="0"/>
              </a:rPr>
              <a:t>SPORT OR NON-SPORT</a:t>
            </a:r>
            <a:endParaRPr lang="en-US" dirty="0">
              <a:latin typeface="Arial" charset="0"/>
            </a:endParaRPr>
          </a:p>
          <a:p>
            <a:pPr lvl="1"/>
            <a:r>
              <a:rPr lang="en-US" dirty="0" smtClean="0">
                <a:latin typeface="Arial" charset="0"/>
              </a:rPr>
              <a:t>Follow </a:t>
            </a:r>
            <a:r>
              <a:rPr lang="en-US" dirty="0">
                <a:latin typeface="Arial" charset="0"/>
              </a:rPr>
              <a:t>CDC guidelines</a:t>
            </a:r>
          </a:p>
          <a:p>
            <a:r>
              <a:rPr lang="en-US" dirty="0" smtClean="0">
                <a:latin typeface="Arial" charset="0"/>
              </a:rPr>
              <a:t>Return </a:t>
            </a:r>
            <a:r>
              <a:rPr lang="en-US" dirty="0">
                <a:latin typeface="Arial" charset="0"/>
              </a:rPr>
              <a:t>too quickly can result in concussion from less </a:t>
            </a:r>
            <a:r>
              <a:rPr lang="en-US" dirty="0" smtClean="0">
                <a:latin typeface="Arial" charset="0"/>
              </a:rPr>
              <a:t>impact</a:t>
            </a:r>
          </a:p>
          <a:p>
            <a:r>
              <a:rPr lang="en-US" dirty="0" smtClean="0">
                <a:latin typeface="Arial" charset="0"/>
              </a:rPr>
              <a:t>Try NOT to ride again that program if symptomatic</a:t>
            </a:r>
            <a:endParaRPr lang="en-US" dirty="0">
              <a:latin typeface="Arial" charset="0"/>
            </a:endParaRPr>
          </a:p>
        </p:txBody>
      </p:sp>
    </p:spTree>
    <p:extLst>
      <p:ext uri="{BB962C8B-B14F-4D97-AF65-F5344CB8AC3E}">
        <p14:creationId xmlns:p14="http://schemas.microsoft.com/office/powerpoint/2010/main" val="2061624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228600"/>
            <a:ext cx="7772400" cy="623888"/>
          </a:xfrm>
        </p:spPr>
        <p:txBody>
          <a:bodyPr anchor="t">
            <a:noAutofit/>
          </a:bodyPr>
          <a:lstStyle/>
          <a:p>
            <a:r>
              <a:rPr lang="en-US" dirty="0"/>
              <a:t>Transport to ER </a:t>
            </a:r>
          </a:p>
        </p:txBody>
      </p:sp>
      <p:sp>
        <p:nvSpPr>
          <p:cNvPr id="26627" name="Rectangle 5"/>
          <p:cNvSpPr>
            <a:spLocks noGrp="1" noChangeArrowheads="1"/>
          </p:cNvSpPr>
          <p:nvPr>
            <p:ph idx="4294967295"/>
          </p:nvPr>
        </p:nvSpPr>
        <p:spPr>
          <a:xfrm>
            <a:off x="0" y="990600"/>
            <a:ext cx="8839200" cy="5562600"/>
          </a:xfrm>
        </p:spPr>
        <p:txBody>
          <a:bodyPr>
            <a:normAutofit fontScale="92500"/>
          </a:bodyPr>
          <a:lstStyle/>
          <a:p>
            <a:r>
              <a:rPr lang="en-US" dirty="0"/>
              <a:t>By ambulance if:</a:t>
            </a:r>
          </a:p>
          <a:p>
            <a:pPr lvl="1"/>
            <a:r>
              <a:rPr lang="en-US" dirty="0"/>
              <a:t>Suspected spinal cord involvement</a:t>
            </a:r>
          </a:p>
          <a:p>
            <a:pPr lvl="1"/>
            <a:r>
              <a:rPr lang="en-US" dirty="0"/>
              <a:t>Focal neurologic </a:t>
            </a:r>
            <a:r>
              <a:rPr lang="en-US" dirty="0" smtClean="0"/>
              <a:t>deficit (paralyzed/weak, sensory loss, speech)</a:t>
            </a:r>
            <a:endParaRPr lang="en-US" dirty="0"/>
          </a:p>
          <a:p>
            <a:pPr lvl="1"/>
            <a:r>
              <a:rPr lang="en-US" dirty="0"/>
              <a:t>Condition worsens (subjective </a:t>
            </a:r>
            <a:r>
              <a:rPr lang="en-US" dirty="0" err="1" smtClean="0"/>
              <a:t>symptomss</a:t>
            </a:r>
            <a:r>
              <a:rPr lang="en-US" dirty="0"/>
              <a:t>, nausea, vomiting, balance, </a:t>
            </a:r>
            <a:r>
              <a:rPr lang="en-US" dirty="0" smtClean="0"/>
              <a:t>fatigue, </a:t>
            </a:r>
            <a:r>
              <a:rPr lang="en-US" dirty="0"/>
              <a:t>decline in mental status)</a:t>
            </a:r>
          </a:p>
          <a:p>
            <a:pPr lvl="1"/>
            <a:r>
              <a:rPr lang="en-US" sz="3600" dirty="0" smtClean="0"/>
              <a:t>“R</a:t>
            </a:r>
            <a:r>
              <a:rPr lang="en-US" dirty="0" smtClean="0"/>
              <a:t>accoon eyes”, bruising behind ear</a:t>
            </a:r>
            <a:endParaRPr lang="en-US" dirty="0"/>
          </a:p>
          <a:p>
            <a:pPr lvl="1"/>
            <a:r>
              <a:rPr lang="en-US" dirty="0"/>
              <a:t>Bleeding from nose or ear</a:t>
            </a:r>
          </a:p>
          <a:p>
            <a:pPr lvl="1"/>
            <a:r>
              <a:rPr lang="en-US" dirty="0"/>
              <a:t>Seizure/convulsion</a:t>
            </a:r>
          </a:p>
          <a:p>
            <a:r>
              <a:rPr lang="en-US" dirty="0" smtClean="0"/>
              <a:t>If don</a:t>
            </a:r>
            <a:r>
              <a:rPr lang="en-US" dirty="0" smtClean="0">
                <a:latin typeface="Arial"/>
              </a:rPr>
              <a:t>’</a:t>
            </a:r>
            <a:r>
              <a:rPr lang="en-US" dirty="0" smtClean="0"/>
              <a:t>t </a:t>
            </a:r>
            <a:r>
              <a:rPr lang="en-US" dirty="0"/>
              <a:t>transport, alert </a:t>
            </a:r>
            <a:r>
              <a:rPr lang="en-US" dirty="0" smtClean="0"/>
              <a:t>caretaker and give CDC </a:t>
            </a:r>
            <a:r>
              <a:rPr lang="en-US" dirty="0"/>
              <a:t>fact </a:t>
            </a:r>
            <a:r>
              <a:rPr lang="en-US" dirty="0" smtClean="0"/>
              <a:t>sheet on what to watch out for after concussion</a:t>
            </a:r>
            <a:endParaRPr lang="en-US" dirty="0"/>
          </a:p>
          <a:p>
            <a:pPr lvl="1"/>
            <a:endParaRPr lang="en-US" sz="2200" dirty="0"/>
          </a:p>
        </p:txBody>
      </p:sp>
    </p:spTree>
    <p:extLst>
      <p:ext uri="{BB962C8B-B14F-4D97-AF65-F5344CB8AC3E}">
        <p14:creationId xmlns:p14="http://schemas.microsoft.com/office/powerpoint/2010/main" val="4067466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0" y="228600"/>
            <a:ext cx="7772400" cy="685800"/>
          </a:xfrm>
        </p:spPr>
        <p:txBody>
          <a:bodyPr anchor="t">
            <a:noAutofit/>
          </a:bodyPr>
          <a:lstStyle/>
          <a:p>
            <a:r>
              <a:rPr lang="en-US" dirty="0"/>
              <a:t>When to </a:t>
            </a:r>
            <a:r>
              <a:rPr lang="en-US" dirty="0" smtClean="0"/>
              <a:t>DEMAND </a:t>
            </a:r>
            <a:r>
              <a:rPr lang="en-US" dirty="0"/>
              <a:t>CT</a:t>
            </a:r>
          </a:p>
        </p:txBody>
      </p:sp>
      <p:graphicFrame>
        <p:nvGraphicFramePr>
          <p:cNvPr id="30753" name="Group 33"/>
          <p:cNvGraphicFramePr>
            <a:graphicFrameLocks noGrp="1"/>
          </p:cNvGraphicFramePr>
          <p:nvPr>
            <p:extLst>
              <p:ext uri="{D42A27DB-BD31-4B8C-83A1-F6EECF244321}">
                <p14:modId xmlns:p14="http://schemas.microsoft.com/office/powerpoint/2010/main" val="2506950562"/>
              </p:ext>
            </p:extLst>
          </p:nvPr>
        </p:nvGraphicFramePr>
        <p:xfrm>
          <a:off x="228600" y="1295400"/>
          <a:ext cx="8534400" cy="6306456"/>
        </p:xfrm>
        <a:graphic>
          <a:graphicData uri="http://schemas.openxmlformats.org/drawingml/2006/table">
            <a:tbl>
              <a:tblPr/>
              <a:tblGrid>
                <a:gridCol w="4267200"/>
                <a:gridCol w="4267200"/>
              </a:tblGrid>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outerShdw blurRad="38100" dist="38100" dir="2700000" algn="tl">
                              <a:srgbClr val="000000"/>
                            </a:outerShdw>
                          </a:effectLst>
                          <a:latin typeface="Garamond" charset="0"/>
                          <a:ea typeface="ＭＳ Ｐゴシック" charset="0"/>
                        </a:rPr>
                        <a:t>New Orleans Criteria:  GCS = 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rgbClr val="FFFFFF"/>
                          </a:solidFill>
                          <a:effectLst>
                            <a:outerShdw blurRad="38100" dist="38100" dir="2700000" algn="tl">
                              <a:srgbClr val="000000"/>
                            </a:outerShdw>
                          </a:effectLst>
                          <a:latin typeface="Garamond" charset="0"/>
                          <a:ea typeface="ＭＳ Ｐゴシック" charset="0"/>
                        </a:rPr>
                        <a:t>Canadian Rule:  GCS = 13 - 15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Headache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GCS &lt; 15 within 2 hr after injury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Vomiting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Suspected open/depressed skull fx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11273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Age &gt;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Any sign of basal skull fracture (otorrhea, rhinorrhea,  raccoon eyes, Battle</a:t>
                      </a:r>
                      <a:r>
                        <a:rPr kumimoji="0" lang="ja-JP" altLang="en-US" sz="2000" b="0" i="0" u="none" strike="noStrike" cap="none" normalizeH="0" baseline="0">
                          <a:ln>
                            <a:noFill/>
                          </a:ln>
                          <a:solidFill>
                            <a:srgbClr val="000000"/>
                          </a:solidFill>
                          <a:effectLst>
                            <a:outerShdw blurRad="38100" dist="38100" dir="2700000" algn="tl">
                              <a:srgbClr val="FFFFFF"/>
                            </a:outerShdw>
                          </a:effectLst>
                          <a:latin typeface="Arial"/>
                          <a:ea typeface="ＭＳ Ｐゴシック" charset="0"/>
                        </a:rPr>
                        <a:t>’</a:t>
                      </a: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 sign)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Drug/alcohol intoxication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&gt;=2 episodes of vomiting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Persistent anterograde amnesia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Age &gt; 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r h="675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Soft-tissue or bone injury above clavicle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Retrograde Amnesia &gt;= 30 minutes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CF7E8"/>
                    </a:solidFill>
                  </a:tcPr>
                </a:tc>
              </a:tr>
              <a:tr h="11273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outerShdw blurRad="38100" dist="38100" dir="2700000" algn="tl">
                              <a:srgbClr val="FFFFFF"/>
                            </a:outerShdw>
                          </a:effectLst>
                          <a:latin typeface="Garamond" charset="0"/>
                          <a:ea typeface="ＭＳ Ｐゴシック" charset="0"/>
                        </a:rPr>
                        <a:t>Seizure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a:ln>
                            <a:noFill/>
                          </a:ln>
                          <a:solidFill>
                            <a:srgbClr val="000000"/>
                          </a:solidFill>
                          <a:effectLst>
                            <a:outerShdw blurRad="38100" dist="38100" dir="2700000" algn="tl">
                              <a:srgbClr val="FFFFFF"/>
                            </a:outerShdw>
                          </a:effectLst>
                          <a:latin typeface="Arial"/>
                          <a:ea typeface="ＭＳ Ｐゴシック" charset="0"/>
                        </a:rPr>
                        <a:t>“</a:t>
                      </a: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Dangerous mechanism</a:t>
                      </a:r>
                      <a:r>
                        <a:rPr kumimoji="0" lang="ja-JP" altLang="en-US" sz="2000" b="0" i="0" u="none" strike="noStrike" cap="none" normalizeH="0" baseline="0" dirty="0">
                          <a:ln>
                            <a:noFill/>
                          </a:ln>
                          <a:solidFill>
                            <a:srgbClr val="000000"/>
                          </a:solidFill>
                          <a:effectLst>
                            <a:outerShdw blurRad="38100" dist="38100" dir="2700000" algn="tl">
                              <a:srgbClr val="FFFFFF"/>
                            </a:outerShdw>
                          </a:effectLst>
                          <a:latin typeface="Arial"/>
                          <a:ea typeface="ＭＳ Ｐゴシック" charset="0"/>
                        </a:rPr>
                        <a:t>”</a:t>
                      </a:r>
                      <a:r>
                        <a:rPr kumimoji="0" lang="en-US" sz="2000" b="0" i="0" u="none" strike="noStrike" cap="none" normalizeH="0" baseline="0" dirty="0">
                          <a:ln>
                            <a:noFill/>
                          </a:ln>
                          <a:solidFill>
                            <a:srgbClr val="000000"/>
                          </a:solidFill>
                          <a:effectLst>
                            <a:outerShdw blurRad="38100" dist="38100" dir="2700000" algn="tl">
                              <a:srgbClr val="FFFFFF"/>
                            </a:outerShdw>
                          </a:effectLst>
                          <a:latin typeface="Garamond" charset="0"/>
                          <a:ea typeface="ＭＳ Ｐゴシック" charset="0"/>
                        </a:rPr>
                        <a:t> (MVA vs. pedestrian, ejection from vehicle, fall from &gt; 3 feet)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EECE"/>
                    </a:solidFill>
                  </a:tcPr>
                </a:tc>
              </a:tr>
            </a:tbl>
          </a:graphicData>
        </a:graphic>
      </p:graphicFrame>
    </p:spTree>
    <p:extLst>
      <p:ext uri="{BB962C8B-B14F-4D97-AF65-F5344CB8AC3E}">
        <p14:creationId xmlns:p14="http://schemas.microsoft.com/office/powerpoint/2010/main" val="283815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371600" y="152400"/>
            <a:ext cx="7772400" cy="685800"/>
          </a:xfrm>
        </p:spPr>
        <p:txBody>
          <a:bodyPr anchor="t">
            <a:noAutofit/>
          </a:bodyPr>
          <a:lstStyle/>
          <a:p>
            <a:r>
              <a:rPr lang="en-US" dirty="0" smtClean="0"/>
              <a:t>After Concussion</a:t>
            </a:r>
            <a:endParaRPr lang="en-US" dirty="0"/>
          </a:p>
        </p:txBody>
      </p:sp>
      <p:sp>
        <p:nvSpPr>
          <p:cNvPr id="21507" name="Content Placeholder 2"/>
          <p:cNvSpPr>
            <a:spLocks noGrp="1"/>
          </p:cNvSpPr>
          <p:nvPr>
            <p:ph idx="4294967295"/>
          </p:nvPr>
        </p:nvSpPr>
        <p:spPr>
          <a:xfrm>
            <a:off x="0" y="1219200"/>
            <a:ext cx="8534400" cy="5284788"/>
          </a:xfrm>
        </p:spPr>
        <p:txBody>
          <a:bodyPr>
            <a:normAutofit/>
          </a:bodyPr>
          <a:lstStyle/>
          <a:p>
            <a:pPr marL="0" indent="0">
              <a:buNone/>
            </a:pPr>
            <a:r>
              <a:rPr lang="en-US" sz="3000" dirty="0"/>
              <a:t>Not left alone, go to hospital if any of following</a:t>
            </a:r>
          </a:p>
          <a:p>
            <a:pPr lvl="1"/>
            <a:r>
              <a:rPr lang="en-US" sz="2600" dirty="0"/>
              <a:t>Headache that WORSENS</a:t>
            </a:r>
          </a:p>
          <a:p>
            <a:pPr lvl="1"/>
            <a:r>
              <a:rPr lang="en-US" sz="2600" dirty="0"/>
              <a:t>Drowsy and cannot be woken up</a:t>
            </a:r>
          </a:p>
          <a:p>
            <a:pPr lvl="1"/>
            <a:r>
              <a:rPr lang="en-US" sz="2600" dirty="0"/>
              <a:t>Can</a:t>
            </a:r>
            <a:r>
              <a:rPr lang="ja-JP" altLang="en-US" sz="2600" dirty="0">
                <a:latin typeface="Arial"/>
              </a:rPr>
              <a:t>’</a:t>
            </a:r>
            <a:r>
              <a:rPr lang="en-US" sz="2600" dirty="0"/>
              <a:t>t recognize people or places</a:t>
            </a:r>
          </a:p>
          <a:p>
            <a:pPr lvl="1"/>
            <a:r>
              <a:rPr lang="en-US" sz="2600" dirty="0"/>
              <a:t>Repeated vomiting</a:t>
            </a:r>
          </a:p>
          <a:p>
            <a:pPr lvl="1"/>
            <a:r>
              <a:rPr lang="en-US" sz="2600" dirty="0"/>
              <a:t>Confusion/irritability worsens</a:t>
            </a:r>
          </a:p>
          <a:p>
            <a:pPr lvl="1"/>
            <a:r>
              <a:rPr lang="en-US" sz="2600" dirty="0"/>
              <a:t>Seizures</a:t>
            </a:r>
          </a:p>
          <a:p>
            <a:pPr lvl="1"/>
            <a:r>
              <a:rPr lang="en-US" sz="2600" dirty="0" smtClean="0"/>
              <a:t>Weakness/paralysis, numbness</a:t>
            </a:r>
            <a:endParaRPr lang="en-US" sz="2600" dirty="0"/>
          </a:p>
          <a:p>
            <a:pPr lvl="1"/>
            <a:r>
              <a:rPr lang="en-US" sz="2600" dirty="0"/>
              <a:t>Unsteady on feet</a:t>
            </a:r>
          </a:p>
          <a:p>
            <a:pPr lvl="1"/>
            <a:r>
              <a:rPr lang="en-US" sz="2600" dirty="0"/>
              <a:t>Slurred speech</a:t>
            </a:r>
          </a:p>
        </p:txBody>
      </p:sp>
    </p:spTree>
    <p:extLst>
      <p:ext uri="{BB962C8B-B14F-4D97-AF65-F5344CB8AC3E}">
        <p14:creationId xmlns:p14="http://schemas.microsoft.com/office/powerpoint/2010/main" val="972459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0" y="228600"/>
            <a:ext cx="8534400" cy="758825"/>
          </a:xfrm>
        </p:spPr>
        <p:txBody>
          <a:bodyPr anchor="t">
            <a:noAutofit/>
          </a:bodyPr>
          <a:lstStyle/>
          <a:p>
            <a:r>
              <a:rPr lang="en-US" dirty="0" smtClean="0"/>
              <a:t>First Few Days</a:t>
            </a:r>
            <a:endParaRPr lang="en-US" dirty="0"/>
          </a:p>
        </p:txBody>
      </p:sp>
      <p:sp>
        <p:nvSpPr>
          <p:cNvPr id="28675" name="Content Placeholder 2"/>
          <p:cNvSpPr>
            <a:spLocks noGrp="1"/>
          </p:cNvSpPr>
          <p:nvPr>
            <p:ph idx="4294967295"/>
          </p:nvPr>
        </p:nvSpPr>
        <p:spPr>
          <a:xfrm>
            <a:off x="0" y="1524000"/>
            <a:ext cx="8534400" cy="4598988"/>
          </a:xfrm>
        </p:spPr>
        <p:txBody>
          <a:bodyPr>
            <a:normAutofit lnSpcReduction="10000"/>
          </a:bodyPr>
          <a:lstStyle/>
          <a:p>
            <a:r>
              <a:rPr lang="en-US" dirty="0"/>
              <a:t>Rest &amp; avoid strenuous activity </a:t>
            </a:r>
            <a:r>
              <a:rPr lang="en-US" dirty="0" smtClean="0"/>
              <a:t>if symptoms worsen</a:t>
            </a:r>
            <a:endParaRPr lang="en-US" dirty="0"/>
          </a:p>
          <a:p>
            <a:r>
              <a:rPr lang="en-US" dirty="0"/>
              <a:t>No alcohol/recreational drugs</a:t>
            </a:r>
          </a:p>
          <a:p>
            <a:r>
              <a:rPr lang="en-US" dirty="0"/>
              <a:t>No sleeping medication (can mask </a:t>
            </a:r>
            <a:r>
              <a:rPr lang="en-US" dirty="0" smtClean="0"/>
              <a:t>bleeding in brain)</a:t>
            </a:r>
            <a:endParaRPr lang="en-US" dirty="0"/>
          </a:p>
          <a:p>
            <a:r>
              <a:rPr lang="en-US" dirty="0"/>
              <a:t>Avoid aspirin or NSAIDs for </a:t>
            </a:r>
            <a:r>
              <a:rPr lang="en-US" dirty="0" smtClean="0"/>
              <a:t>headache– can mask</a:t>
            </a:r>
            <a:endParaRPr lang="en-US" dirty="0"/>
          </a:p>
          <a:p>
            <a:r>
              <a:rPr lang="en-US" dirty="0" smtClean="0"/>
              <a:t>Avoid driving if possible until symptoms improve</a:t>
            </a:r>
          </a:p>
          <a:p>
            <a:r>
              <a:rPr lang="en-US" dirty="0" smtClean="0"/>
              <a:t>NO exercise or riding until symptoms improve</a:t>
            </a:r>
            <a:endParaRPr lang="en-US" dirty="0"/>
          </a:p>
        </p:txBody>
      </p:sp>
    </p:spTree>
    <p:extLst>
      <p:ext uri="{BB962C8B-B14F-4D97-AF65-F5344CB8AC3E}">
        <p14:creationId xmlns:p14="http://schemas.microsoft.com/office/powerpoint/2010/main" val="3234827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152400"/>
            <a:ext cx="7772400" cy="838200"/>
          </a:xfrm>
        </p:spPr>
        <p:txBody>
          <a:bodyPr/>
          <a:lstStyle/>
          <a:p>
            <a:r>
              <a:rPr lang="en-US" dirty="0">
                <a:latin typeface="Arial" charset="0"/>
              </a:rPr>
              <a:t>Recovery</a:t>
            </a:r>
          </a:p>
        </p:txBody>
      </p:sp>
      <p:sp>
        <p:nvSpPr>
          <p:cNvPr id="12291" name="Content Placeholder 2"/>
          <p:cNvSpPr>
            <a:spLocks noGrp="1"/>
          </p:cNvSpPr>
          <p:nvPr>
            <p:ph idx="1"/>
          </p:nvPr>
        </p:nvSpPr>
        <p:spPr>
          <a:xfrm>
            <a:off x="685800" y="1548224"/>
            <a:ext cx="7772400" cy="5105400"/>
          </a:xfrm>
        </p:spPr>
        <p:txBody>
          <a:bodyPr>
            <a:normAutofit fontScale="92500"/>
          </a:bodyPr>
          <a:lstStyle/>
          <a:p>
            <a:r>
              <a:rPr lang="en-US" dirty="0">
                <a:latin typeface="Arial" charset="0"/>
              </a:rPr>
              <a:t>Most uncomplicated concussions resolve in 1-2 weeks</a:t>
            </a:r>
          </a:p>
          <a:p>
            <a:r>
              <a:rPr lang="en-US" dirty="0">
                <a:latin typeface="Arial" charset="0"/>
              </a:rPr>
              <a:t>If more than a few symptoms, or some severe, consider evaluation at a concussion clinic</a:t>
            </a:r>
          </a:p>
          <a:p>
            <a:r>
              <a:rPr lang="en-US" dirty="0">
                <a:latin typeface="Arial" charset="0"/>
              </a:rPr>
              <a:t>COMPLETE  cognitive and physical rest is no longer considered appropriate</a:t>
            </a:r>
          </a:p>
          <a:p>
            <a:r>
              <a:rPr lang="en-US" dirty="0">
                <a:latin typeface="Arial" charset="0"/>
              </a:rPr>
              <a:t>Tailor rest to symptoms– if activity produces/exacerbates symptoms, back off</a:t>
            </a:r>
          </a:p>
          <a:p>
            <a:r>
              <a:rPr lang="en-US" dirty="0">
                <a:latin typeface="Arial" charset="0"/>
              </a:rPr>
              <a:t>As recovery progresses, increase activity</a:t>
            </a:r>
          </a:p>
        </p:txBody>
      </p:sp>
    </p:spTree>
    <p:extLst>
      <p:ext uri="{BB962C8B-B14F-4D97-AF65-F5344CB8AC3E}">
        <p14:creationId xmlns:p14="http://schemas.microsoft.com/office/powerpoint/2010/main" val="2237916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1371600" y="152400"/>
            <a:ext cx="7772400" cy="1371600"/>
          </a:xfrm>
        </p:spPr>
        <p:txBody>
          <a:bodyPr anchor="t">
            <a:noAutofit/>
          </a:bodyPr>
          <a:lstStyle/>
          <a:p>
            <a:r>
              <a:rPr lang="en-US" dirty="0"/>
              <a:t>Natural Progression of Uncomplicated Concussion</a:t>
            </a:r>
          </a:p>
        </p:txBody>
      </p:sp>
      <p:sp>
        <p:nvSpPr>
          <p:cNvPr id="32771" name="Content Placeholder 2"/>
          <p:cNvSpPr>
            <a:spLocks noGrp="1"/>
          </p:cNvSpPr>
          <p:nvPr>
            <p:ph idx="4294967295"/>
          </p:nvPr>
        </p:nvSpPr>
        <p:spPr>
          <a:xfrm>
            <a:off x="-1" y="1777999"/>
            <a:ext cx="8998857" cy="4934857"/>
          </a:xfrm>
        </p:spPr>
        <p:txBody>
          <a:bodyPr>
            <a:normAutofit/>
          </a:bodyPr>
          <a:lstStyle/>
          <a:p>
            <a:r>
              <a:rPr lang="en-US" dirty="0"/>
              <a:t>Gradual resolution of symptoms over 2-4 weeks, complete usually by 3 months</a:t>
            </a:r>
          </a:p>
          <a:p>
            <a:r>
              <a:rPr lang="en-US" dirty="0" smtClean="0"/>
              <a:t>Some football/hockey players can play in 1 week</a:t>
            </a:r>
            <a:endParaRPr lang="en-US" dirty="0"/>
          </a:p>
          <a:p>
            <a:r>
              <a:rPr lang="en-US" dirty="0"/>
              <a:t>Most patients recover fully</a:t>
            </a:r>
          </a:p>
          <a:p>
            <a:r>
              <a:rPr lang="en-US" dirty="0" smtClean="0"/>
              <a:t>“Miserable Minority” take longer with persisting symptoms</a:t>
            </a:r>
          </a:p>
          <a:p>
            <a:r>
              <a:rPr lang="en-US" dirty="0" smtClean="0"/>
              <a:t>Longer recovery if prior concussions</a:t>
            </a:r>
          </a:p>
        </p:txBody>
      </p:sp>
    </p:spTree>
    <p:extLst>
      <p:ext uri="{BB962C8B-B14F-4D97-AF65-F5344CB8AC3E}">
        <p14:creationId xmlns:p14="http://schemas.microsoft.com/office/powerpoint/2010/main" val="3018903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821823"/>
          </a:xfrm>
        </p:spPr>
        <p:txBody>
          <a:bodyPr>
            <a:normAutofit/>
          </a:bodyPr>
          <a:lstStyle/>
          <a:p>
            <a:r>
              <a:rPr lang="en-US" dirty="0" smtClean="0"/>
              <a:t>My Goals</a:t>
            </a:r>
            <a:endParaRPr lang="en-US" dirty="0"/>
          </a:p>
        </p:txBody>
      </p:sp>
      <p:sp>
        <p:nvSpPr>
          <p:cNvPr id="3" name="Content Placeholder 2"/>
          <p:cNvSpPr>
            <a:spLocks noGrp="1"/>
          </p:cNvSpPr>
          <p:nvPr>
            <p:ph idx="1"/>
          </p:nvPr>
        </p:nvSpPr>
        <p:spPr>
          <a:xfrm>
            <a:off x="301752" y="1587631"/>
            <a:ext cx="8842248" cy="4511417"/>
          </a:xfrm>
        </p:spPr>
        <p:txBody>
          <a:bodyPr>
            <a:normAutofit fontScale="85000" lnSpcReduction="20000"/>
          </a:bodyPr>
          <a:lstStyle/>
          <a:p>
            <a:r>
              <a:rPr lang="en-US" dirty="0" smtClean="0"/>
              <a:t>Teach</a:t>
            </a:r>
            <a:r>
              <a:rPr lang="en-US" baseline="0" dirty="0" smtClean="0"/>
              <a:t> you about concussion</a:t>
            </a:r>
          </a:p>
          <a:p>
            <a:r>
              <a:rPr lang="en-US" baseline="0" dirty="0" smtClean="0"/>
              <a:t>Discuss how to manage concussion, return to riding</a:t>
            </a:r>
          </a:p>
          <a:p>
            <a:r>
              <a:rPr lang="en-US" baseline="0" dirty="0" smtClean="0"/>
              <a:t>I get it– </a:t>
            </a:r>
          </a:p>
          <a:p>
            <a:pPr lvl="1"/>
            <a:r>
              <a:rPr lang="en-US" dirty="0" smtClean="0"/>
              <a:t>Little to no health insurance</a:t>
            </a:r>
          </a:p>
          <a:p>
            <a:pPr lvl="1"/>
            <a:r>
              <a:rPr lang="en-US" dirty="0" smtClean="0"/>
              <a:t>Not under contract/salary–</a:t>
            </a:r>
            <a:r>
              <a:rPr lang="en-US" baseline="0" dirty="0" smtClean="0"/>
              <a:t> paid for each race</a:t>
            </a:r>
          </a:p>
          <a:p>
            <a:pPr lvl="1"/>
            <a:r>
              <a:rPr lang="en-US" baseline="0" dirty="0" smtClean="0"/>
              <a:t>“Eat what you kill”– 1099 income</a:t>
            </a:r>
          </a:p>
          <a:p>
            <a:pPr lvl="1"/>
            <a:r>
              <a:rPr lang="en-US" baseline="0" dirty="0" smtClean="0"/>
              <a:t>If you acknowledge concussion, you sit out races and lose money</a:t>
            </a:r>
          </a:p>
          <a:p>
            <a:r>
              <a:rPr lang="en-US" dirty="0" smtClean="0"/>
              <a:t>But:</a:t>
            </a:r>
          </a:p>
          <a:p>
            <a:pPr lvl="1"/>
            <a:r>
              <a:rPr lang="en-US" dirty="0" smtClean="0"/>
              <a:t>Make informed, rational decisions</a:t>
            </a:r>
          </a:p>
          <a:p>
            <a:pPr lvl="1"/>
            <a:r>
              <a:rPr lang="en-US" dirty="0" smtClean="0"/>
              <a:t>Think of your future and that of your family</a:t>
            </a:r>
            <a:endParaRPr lang="en-US" dirty="0"/>
          </a:p>
        </p:txBody>
      </p:sp>
    </p:spTree>
    <p:extLst>
      <p:ext uri="{BB962C8B-B14F-4D97-AF65-F5344CB8AC3E}">
        <p14:creationId xmlns:p14="http://schemas.microsoft.com/office/powerpoint/2010/main" val="232654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0" y="987425"/>
            <a:ext cx="8890000" cy="5707289"/>
          </a:xfrm>
        </p:spPr>
        <p:txBody>
          <a:bodyPr>
            <a:normAutofit fontScale="77500" lnSpcReduction="20000"/>
          </a:bodyPr>
          <a:lstStyle/>
          <a:p>
            <a:pPr marL="0" indent="0">
              <a:buNone/>
            </a:pPr>
            <a:r>
              <a:rPr lang="en-US" dirty="0" smtClean="0">
                <a:latin typeface="Arial" charset="0"/>
              </a:rPr>
              <a:t>NHL:  </a:t>
            </a:r>
            <a:r>
              <a:rPr lang="en-US" dirty="0" err="1" smtClean="0">
                <a:latin typeface="Arial" charset="0"/>
              </a:rPr>
              <a:t>ImPACT</a:t>
            </a:r>
            <a:r>
              <a:rPr lang="en-US" dirty="0" smtClean="0">
                <a:latin typeface="Arial" charset="0"/>
              </a:rPr>
              <a:t> computerized battery at baseline</a:t>
            </a:r>
          </a:p>
          <a:p>
            <a:pPr marL="0" indent="0">
              <a:buNone/>
            </a:pPr>
            <a:r>
              <a:rPr lang="en-US" dirty="0" smtClean="0">
                <a:latin typeface="Arial" charset="0"/>
              </a:rPr>
              <a:t>	After concussion:</a:t>
            </a:r>
          </a:p>
          <a:p>
            <a:pPr marL="0" indent="0">
              <a:buNone/>
            </a:pPr>
            <a:r>
              <a:rPr lang="en-US" dirty="0">
                <a:latin typeface="Arial" charset="0"/>
              </a:rPr>
              <a:t>	</a:t>
            </a:r>
            <a:r>
              <a:rPr lang="en-US" dirty="0" smtClean="0">
                <a:latin typeface="Arial" charset="0"/>
              </a:rPr>
              <a:t>Wait until mostly symptom free </a:t>
            </a:r>
          </a:p>
          <a:p>
            <a:pPr marL="0" indent="0">
              <a:buNone/>
            </a:pPr>
            <a:r>
              <a:rPr lang="en-US" dirty="0">
                <a:latin typeface="Arial" charset="0"/>
              </a:rPr>
              <a:t>	</a:t>
            </a:r>
            <a:r>
              <a:rPr lang="en-US" dirty="0" smtClean="0">
                <a:latin typeface="Arial" charset="0"/>
              </a:rPr>
              <a:t>Repeat </a:t>
            </a:r>
            <a:r>
              <a:rPr lang="en-US" dirty="0" err="1" smtClean="0">
                <a:latin typeface="Arial" charset="0"/>
              </a:rPr>
              <a:t>ImPACT</a:t>
            </a:r>
            <a:r>
              <a:rPr lang="en-US" dirty="0" smtClean="0">
                <a:latin typeface="Arial" charset="0"/>
              </a:rPr>
              <a:t> and get brief neurocognitive testing</a:t>
            </a:r>
          </a:p>
          <a:p>
            <a:pPr marL="0" indent="0">
              <a:buNone/>
            </a:pPr>
            <a:r>
              <a:rPr lang="en-US" dirty="0" smtClean="0">
                <a:latin typeface="Arial" charset="0"/>
              </a:rPr>
              <a:t>NFL:  Same as above, except baseline neurocognitive testing</a:t>
            </a:r>
          </a:p>
          <a:p>
            <a:pPr marL="0" indent="0">
              <a:buNone/>
            </a:pPr>
            <a:endParaRPr lang="en-US" dirty="0" smtClean="0">
              <a:latin typeface="Arial" charset="0"/>
            </a:endParaRPr>
          </a:p>
          <a:p>
            <a:pPr marL="0" indent="0">
              <a:buNone/>
            </a:pPr>
            <a:r>
              <a:rPr lang="en-US" dirty="0" smtClean="0">
                <a:latin typeface="Arial" charset="0"/>
              </a:rPr>
              <a:t>Both:  If pass </a:t>
            </a:r>
            <a:r>
              <a:rPr lang="en-US" dirty="0" err="1" smtClean="0">
                <a:latin typeface="Arial" charset="0"/>
              </a:rPr>
              <a:t>ImPACT</a:t>
            </a:r>
            <a:r>
              <a:rPr lang="en-US" dirty="0" smtClean="0">
                <a:latin typeface="Arial" charset="0"/>
              </a:rPr>
              <a:t> and neurocognitive testing</a:t>
            </a:r>
          </a:p>
          <a:p>
            <a:pPr marL="0" indent="0">
              <a:buNone/>
            </a:pPr>
            <a:r>
              <a:rPr lang="en-US" dirty="0">
                <a:latin typeface="Arial" charset="0"/>
              </a:rPr>
              <a:t>	</a:t>
            </a:r>
            <a:r>
              <a:rPr lang="en-US" sz="2600" dirty="0">
                <a:latin typeface="Arial" charset="0"/>
              </a:rPr>
              <a:t>G</a:t>
            </a:r>
            <a:r>
              <a:rPr lang="en-US" sz="2600" dirty="0" smtClean="0">
                <a:latin typeface="Arial" charset="0"/>
              </a:rPr>
              <a:t>radually escalating exercise</a:t>
            </a:r>
          </a:p>
          <a:p>
            <a:pPr marL="0" indent="0">
              <a:buNone/>
            </a:pPr>
            <a:r>
              <a:rPr lang="en-US" sz="2600" dirty="0">
                <a:latin typeface="Arial" charset="0"/>
              </a:rPr>
              <a:t>	M</a:t>
            </a:r>
            <a:r>
              <a:rPr lang="en-US" sz="2600" dirty="0" smtClean="0">
                <a:latin typeface="Arial" charset="0"/>
              </a:rPr>
              <a:t>ove on only if asymptomatic at each step</a:t>
            </a:r>
          </a:p>
          <a:p>
            <a:pPr marL="0" indent="0">
              <a:buNone/>
            </a:pPr>
            <a:r>
              <a:rPr lang="en-US" dirty="0" smtClean="0">
                <a:latin typeface="Arial" charset="0"/>
              </a:rPr>
              <a:t>Exercise</a:t>
            </a:r>
            <a:r>
              <a:rPr lang="en-US" dirty="0">
                <a:latin typeface="Arial" charset="0"/>
              </a:rPr>
              <a:t>	</a:t>
            </a:r>
            <a:r>
              <a:rPr lang="en-US" dirty="0" smtClean="0">
                <a:latin typeface="Arial" charset="0"/>
              </a:rPr>
              <a:t>	</a:t>
            </a:r>
          </a:p>
          <a:p>
            <a:pPr lvl="1"/>
            <a:r>
              <a:rPr lang="en-US" sz="2600" dirty="0" smtClean="0">
                <a:latin typeface="Arial" charset="0"/>
              </a:rPr>
              <a:t>Light exercise (walking, riding exercise bike)</a:t>
            </a:r>
          </a:p>
          <a:p>
            <a:pPr lvl="1"/>
            <a:r>
              <a:rPr lang="en-US" sz="2600" dirty="0" smtClean="0">
                <a:latin typeface="Arial" charset="0"/>
              </a:rPr>
              <a:t>Running, interval bike sprints, vigorous exercise</a:t>
            </a:r>
          </a:p>
          <a:p>
            <a:pPr lvl="1"/>
            <a:r>
              <a:rPr lang="en-US" sz="2600" dirty="0" smtClean="0">
                <a:latin typeface="Arial" charset="0"/>
              </a:rPr>
              <a:t>Non-contact drills in full equipment; lifting (riding horse, not racing)</a:t>
            </a:r>
          </a:p>
          <a:p>
            <a:pPr lvl="1"/>
            <a:r>
              <a:rPr lang="en-US" sz="2600" dirty="0" smtClean="0">
                <a:latin typeface="Arial" charset="0"/>
              </a:rPr>
              <a:t>Limited, controlled return to full practice (riding:  practice racing)</a:t>
            </a:r>
          </a:p>
          <a:p>
            <a:pPr lvl="1"/>
            <a:r>
              <a:rPr lang="en-US" sz="2600" dirty="0" smtClean="0">
                <a:latin typeface="Arial" charset="0"/>
              </a:rPr>
              <a:t>Return to racing</a:t>
            </a:r>
          </a:p>
          <a:p>
            <a:pPr lvl="1"/>
            <a:endParaRPr lang="en-US" dirty="0" smtClean="0">
              <a:latin typeface="Arial" charset="0"/>
            </a:endParaRPr>
          </a:p>
          <a:p>
            <a:endParaRPr lang="en-US" dirty="0"/>
          </a:p>
        </p:txBody>
      </p:sp>
      <p:sp>
        <p:nvSpPr>
          <p:cNvPr id="3" name="Title 2"/>
          <p:cNvSpPr>
            <a:spLocks noGrp="1"/>
          </p:cNvSpPr>
          <p:nvPr>
            <p:ph type="title" idx="4294967295"/>
          </p:nvPr>
        </p:nvSpPr>
        <p:spPr>
          <a:xfrm>
            <a:off x="0" y="228600"/>
            <a:ext cx="8534400" cy="758825"/>
          </a:xfrm>
        </p:spPr>
        <p:txBody>
          <a:bodyPr>
            <a:normAutofit fontScale="90000"/>
          </a:bodyPr>
          <a:lstStyle/>
          <a:p>
            <a:r>
              <a:rPr lang="en-US" dirty="0" smtClean="0"/>
              <a:t>NFL and NHL Protocol</a:t>
            </a:r>
            <a:endParaRPr lang="en-US" dirty="0"/>
          </a:p>
        </p:txBody>
      </p:sp>
    </p:spTree>
    <p:extLst>
      <p:ext uri="{BB962C8B-B14F-4D97-AF65-F5344CB8AC3E}">
        <p14:creationId xmlns:p14="http://schemas.microsoft.com/office/powerpoint/2010/main" val="379522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228600"/>
            <a:ext cx="7772400" cy="747242"/>
          </a:xfrm>
        </p:spPr>
        <p:txBody>
          <a:bodyPr/>
          <a:lstStyle/>
          <a:p>
            <a:r>
              <a:rPr lang="en-US" sz="3200" dirty="0">
                <a:latin typeface="Arial" charset="0"/>
              </a:rPr>
              <a:t>When to Refer for </a:t>
            </a:r>
            <a:r>
              <a:rPr lang="en-US" sz="3200" dirty="0" smtClean="0">
                <a:latin typeface="Arial" charset="0"/>
              </a:rPr>
              <a:t>Neurocognitive </a:t>
            </a:r>
            <a:r>
              <a:rPr lang="en-US" sz="3200" dirty="0">
                <a:latin typeface="Arial" charset="0"/>
              </a:rPr>
              <a:t>Testing</a:t>
            </a:r>
          </a:p>
        </p:txBody>
      </p:sp>
      <p:sp>
        <p:nvSpPr>
          <p:cNvPr id="25603" name="Rectangle 3"/>
          <p:cNvSpPr>
            <a:spLocks noGrp="1" noChangeArrowheads="1"/>
          </p:cNvSpPr>
          <p:nvPr>
            <p:ph idx="1"/>
          </p:nvPr>
        </p:nvSpPr>
        <p:spPr>
          <a:xfrm>
            <a:off x="301752" y="2307944"/>
            <a:ext cx="8503920" cy="3175358"/>
          </a:xfrm>
        </p:spPr>
        <p:txBody>
          <a:bodyPr/>
          <a:lstStyle/>
          <a:p>
            <a:r>
              <a:rPr lang="en-US" dirty="0">
                <a:latin typeface="Arial" charset="0"/>
              </a:rPr>
              <a:t>PCS symptoms are not </a:t>
            </a:r>
            <a:r>
              <a:rPr lang="en-US" dirty="0" smtClean="0">
                <a:latin typeface="Arial" charset="0"/>
              </a:rPr>
              <a:t>getting better</a:t>
            </a:r>
            <a:endParaRPr lang="en-US" dirty="0">
              <a:latin typeface="Arial" charset="0"/>
            </a:endParaRPr>
          </a:p>
          <a:p>
            <a:r>
              <a:rPr lang="en-US" dirty="0">
                <a:latin typeface="Arial" charset="0"/>
              </a:rPr>
              <a:t>History of multiple prior concussions</a:t>
            </a:r>
          </a:p>
          <a:p>
            <a:r>
              <a:rPr lang="en-US" dirty="0">
                <a:latin typeface="Arial" charset="0"/>
              </a:rPr>
              <a:t>Positive findings on neuroimaging, neurologic examination</a:t>
            </a:r>
          </a:p>
          <a:p>
            <a:r>
              <a:rPr lang="en-US" dirty="0">
                <a:latin typeface="Arial" charset="0"/>
              </a:rPr>
              <a:t>Suspicion of non-sports related factors</a:t>
            </a:r>
          </a:p>
          <a:p>
            <a:endParaRPr lang="en-US" dirty="0">
              <a:latin typeface="Arial" charset="0"/>
            </a:endParaRPr>
          </a:p>
          <a:p>
            <a:pPr>
              <a:buFontTx/>
              <a:buNone/>
            </a:pPr>
            <a:endParaRPr lang="en-US" dirty="0">
              <a:latin typeface="Arial" charset="0"/>
            </a:endParaRPr>
          </a:p>
        </p:txBody>
      </p:sp>
    </p:spTree>
    <p:extLst>
      <p:ext uri="{BB962C8B-B14F-4D97-AF65-F5344CB8AC3E}">
        <p14:creationId xmlns:p14="http://schemas.microsoft.com/office/powerpoint/2010/main" val="3066602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US" dirty="0">
                <a:latin typeface="Arial" charset="0"/>
              </a:rPr>
              <a:t>Neuropsychological Evaluations</a:t>
            </a:r>
          </a:p>
        </p:txBody>
      </p:sp>
      <p:sp>
        <p:nvSpPr>
          <p:cNvPr id="14339" name="Content Placeholder 2"/>
          <p:cNvSpPr>
            <a:spLocks noGrp="1"/>
          </p:cNvSpPr>
          <p:nvPr>
            <p:ph idx="1"/>
          </p:nvPr>
        </p:nvSpPr>
        <p:spPr>
          <a:xfrm>
            <a:off x="685800" y="1981200"/>
            <a:ext cx="7772400" cy="4495800"/>
          </a:xfrm>
        </p:spPr>
        <p:txBody>
          <a:bodyPr>
            <a:normAutofit fontScale="92500" lnSpcReduction="20000"/>
          </a:bodyPr>
          <a:lstStyle/>
          <a:p>
            <a:r>
              <a:rPr lang="en-US" dirty="0">
                <a:latin typeface="Arial" charset="0"/>
              </a:rPr>
              <a:t>Should be brief and targeted to concussion signs and symptoms– actual testing &lt; 1 hour</a:t>
            </a:r>
          </a:p>
          <a:p>
            <a:r>
              <a:rPr lang="en-US" dirty="0">
                <a:latin typeface="Arial" charset="0"/>
              </a:rPr>
              <a:t>Computerized testing MAY be helpful, especially if there is a VALID baseline</a:t>
            </a:r>
          </a:p>
          <a:p>
            <a:r>
              <a:rPr lang="en-US" dirty="0">
                <a:latin typeface="Arial" charset="0"/>
              </a:rPr>
              <a:t>Paper-and-Pencil, face-to-face testing more valid</a:t>
            </a:r>
          </a:p>
          <a:p>
            <a:r>
              <a:rPr lang="en-US" dirty="0">
                <a:latin typeface="Arial" charset="0"/>
              </a:rPr>
              <a:t>Recommendations should make sense, and not include </a:t>
            </a:r>
            <a:r>
              <a:rPr lang="ja-JP" altLang="en-US" dirty="0">
                <a:latin typeface="Arial" charset="0"/>
              </a:rPr>
              <a:t>“</a:t>
            </a:r>
            <a:r>
              <a:rPr lang="en-US" dirty="0">
                <a:latin typeface="Arial" charset="0"/>
              </a:rPr>
              <a:t>snake-oil</a:t>
            </a:r>
            <a:r>
              <a:rPr lang="ja-JP" altLang="en-US" dirty="0">
                <a:latin typeface="Arial" charset="0"/>
              </a:rPr>
              <a:t>”</a:t>
            </a:r>
            <a:r>
              <a:rPr lang="en-US" dirty="0">
                <a:latin typeface="Arial" charset="0"/>
              </a:rPr>
              <a:t> invalid tests</a:t>
            </a:r>
          </a:p>
          <a:p>
            <a:r>
              <a:rPr lang="en-US" dirty="0">
                <a:latin typeface="Arial" charset="0"/>
                <a:hlinkClick r:id="rId2"/>
              </a:rPr>
              <a:t>www.quackwatch.com</a:t>
            </a:r>
            <a:endParaRPr lang="en-US" dirty="0">
              <a:latin typeface="Arial" charset="0"/>
            </a:endParaRPr>
          </a:p>
          <a:p>
            <a:endParaRPr lang="en-US" dirty="0">
              <a:latin typeface="Arial" charset="0"/>
            </a:endParaRPr>
          </a:p>
        </p:txBody>
      </p:sp>
    </p:spTree>
    <p:extLst>
      <p:ext uri="{BB962C8B-B14F-4D97-AF65-F5344CB8AC3E}">
        <p14:creationId xmlns:p14="http://schemas.microsoft.com/office/powerpoint/2010/main" val="7732463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dirty="0">
                <a:latin typeface="Arial" charset="0"/>
              </a:rPr>
              <a:t>Utilizing a Neuropsychologist</a:t>
            </a:r>
          </a:p>
        </p:txBody>
      </p:sp>
      <p:sp>
        <p:nvSpPr>
          <p:cNvPr id="34819" name="Rectangle 3"/>
          <p:cNvSpPr>
            <a:spLocks noGrp="1" noChangeArrowheads="1"/>
          </p:cNvSpPr>
          <p:nvPr>
            <p:ph idx="1"/>
          </p:nvPr>
        </p:nvSpPr>
        <p:spPr>
          <a:xfrm>
            <a:off x="381000" y="1981200"/>
            <a:ext cx="8458200" cy="4114800"/>
          </a:xfrm>
        </p:spPr>
        <p:txBody>
          <a:bodyPr>
            <a:normAutofit fontScale="92500" lnSpcReduction="10000"/>
          </a:bodyPr>
          <a:lstStyle/>
          <a:p>
            <a:r>
              <a:rPr lang="en-US" dirty="0">
                <a:latin typeface="Arial" charset="0"/>
              </a:rPr>
              <a:t>Pro:</a:t>
            </a:r>
          </a:p>
          <a:p>
            <a:pPr lvl="1"/>
            <a:r>
              <a:rPr lang="en-US" dirty="0">
                <a:latin typeface="Arial" charset="0"/>
              </a:rPr>
              <a:t>Can monitor effort, reliability</a:t>
            </a:r>
          </a:p>
          <a:p>
            <a:pPr lvl="1"/>
            <a:r>
              <a:rPr lang="en-US" dirty="0">
                <a:latin typeface="Arial" charset="0"/>
              </a:rPr>
              <a:t>Look in their eyes</a:t>
            </a:r>
          </a:p>
          <a:p>
            <a:pPr lvl="1"/>
            <a:r>
              <a:rPr lang="en-US" dirty="0">
                <a:latin typeface="Arial" charset="0"/>
              </a:rPr>
              <a:t>Non-sports related issues– family, financial</a:t>
            </a:r>
          </a:p>
          <a:p>
            <a:pPr lvl="1"/>
            <a:r>
              <a:rPr lang="en-US" dirty="0">
                <a:latin typeface="Arial" charset="0"/>
              </a:rPr>
              <a:t>Flexibility to target specific symptom complexes</a:t>
            </a:r>
          </a:p>
          <a:p>
            <a:pPr lvl="1"/>
            <a:r>
              <a:rPr lang="en-US" dirty="0">
                <a:latin typeface="Arial" charset="0"/>
              </a:rPr>
              <a:t>Sensitivity/specificity of neurocognitive tests</a:t>
            </a:r>
          </a:p>
          <a:p>
            <a:r>
              <a:rPr lang="en-US" dirty="0">
                <a:latin typeface="Arial" charset="0"/>
              </a:rPr>
              <a:t>Con:</a:t>
            </a:r>
          </a:p>
          <a:p>
            <a:pPr lvl="1"/>
            <a:r>
              <a:rPr lang="en-US" dirty="0">
                <a:latin typeface="Arial" charset="0"/>
              </a:rPr>
              <a:t>Cost</a:t>
            </a:r>
          </a:p>
          <a:p>
            <a:pPr lvl="1"/>
            <a:r>
              <a:rPr lang="en-US" dirty="0">
                <a:latin typeface="Arial" charset="0"/>
              </a:rPr>
              <a:t>Availability</a:t>
            </a:r>
          </a:p>
          <a:p>
            <a:endParaRPr lang="en-US" dirty="0">
              <a:latin typeface="Arial" charset="0"/>
            </a:endParaRPr>
          </a:p>
        </p:txBody>
      </p:sp>
    </p:spTree>
    <p:extLst>
      <p:ext uri="{BB962C8B-B14F-4D97-AF65-F5344CB8AC3E}">
        <p14:creationId xmlns:p14="http://schemas.microsoft.com/office/powerpoint/2010/main" val="15771470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latin typeface="Arial" charset="0"/>
              </a:rPr>
              <a:t>Computerized Batteries</a:t>
            </a:r>
          </a:p>
        </p:txBody>
      </p:sp>
      <p:sp>
        <p:nvSpPr>
          <p:cNvPr id="8195" name="Rectangle 3"/>
          <p:cNvSpPr>
            <a:spLocks noGrp="1" noChangeArrowheads="1"/>
          </p:cNvSpPr>
          <p:nvPr>
            <p:ph idx="1"/>
          </p:nvPr>
        </p:nvSpPr>
        <p:spPr/>
        <p:txBody>
          <a:bodyPr>
            <a:normAutofit/>
          </a:bodyPr>
          <a:lstStyle/>
          <a:p>
            <a:endParaRPr lang="en-US" dirty="0" smtClean="0">
              <a:latin typeface="Arial" charset="0"/>
            </a:endParaRPr>
          </a:p>
          <a:p>
            <a:pPr lvl="1"/>
            <a:r>
              <a:rPr lang="en-US" sz="2400" dirty="0" smtClean="0">
                <a:latin typeface="Arial" charset="0"/>
              </a:rPr>
              <a:t>Reliability is very poor</a:t>
            </a:r>
          </a:p>
          <a:p>
            <a:pPr lvl="1"/>
            <a:r>
              <a:rPr lang="en-US" sz="2400" dirty="0" smtClean="0">
                <a:latin typeface="Arial" charset="0"/>
              </a:rPr>
              <a:t>Confusion over instructions</a:t>
            </a:r>
          </a:p>
          <a:p>
            <a:pPr lvl="1"/>
            <a:r>
              <a:rPr lang="en-US" sz="2400" dirty="0" smtClean="0">
                <a:latin typeface="Arial" charset="0"/>
              </a:rPr>
              <a:t>Wrong buttons</a:t>
            </a:r>
          </a:p>
          <a:p>
            <a:pPr lvl="1"/>
            <a:r>
              <a:rPr lang="en-US" sz="2400" dirty="0" smtClean="0">
                <a:latin typeface="Arial" charset="0"/>
              </a:rPr>
              <a:t>Accidentally moving screen to screen</a:t>
            </a:r>
          </a:p>
          <a:p>
            <a:pPr lvl="1"/>
            <a:r>
              <a:rPr lang="en-US" sz="2400" dirty="0" smtClean="0">
                <a:latin typeface="Arial" charset="0"/>
              </a:rPr>
              <a:t>No way to monitor effort</a:t>
            </a:r>
          </a:p>
          <a:p>
            <a:pPr lvl="1"/>
            <a:r>
              <a:rPr lang="ja-JP" altLang="en-US" sz="2400" dirty="0" smtClean="0">
                <a:latin typeface="Arial" charset="0"/>
              </a:rPr>
              <a:t>“</a:t>
            </a:r>
            <a:r>
              <a:rPr lang="en-US" sz="2400" dirty="0" smtClean="0">
                <a:latin typeface="Arial" charset="0"/>
              </a:rPr>
              <a:t>Sandbagging</a:t>
            </a:r>
            <a:r>
              <a:rPr lang="ja-JP" altLang="en-US" sz="2400" dirty="0" smtClean="0">
                <a:latin typeface="Arial" charset="0"/>
              </a:rPr>
              <a:t>”</a:t>
            </a:r>
            <a:r>
              <a:rPr lang="en-US" sz="2400" dirty="0" smtClean="0">
                <a:latin typeface="Arial" charset="0"/>
              </a:rPr>
              <a:t> at baseline (intentional poor effort)</a:t>
            </a:r>
          </a:p>
          <a:p>
            <a:pPr lvl="1"/>
            <a:r>
              <a:rPr lang="en-US" sz="2400" dirty="0" smtClean="0">
                <a:latin typeface="Arial" charset="0"/>
              </a:rPr>
              <a:t>Computer glitches– screen savers, backups</a:t>
            </a:r>
          </a:p>
          <a:p>
            <a:pPr lvl="1"/>
            <a:r>
              <a:rPr lang="en-US" sz="2400" dirty="0" smtClean="0">
                <a:latin typeface="Arial" charset="0"/>
              </a:rPr>
              <a:t>No measure of delayed recall memory</a:t>
            </a:r>
            <a:endParaRPr lang="en-US" sz="2400" dirty="0">
              <a:latin typeface="Arial" charset="0"/>
            </a:endParaRPr>
          </a:p>
        </p:txBody>
      </p:sp>
    </p:spTree>
    <p:extLst>
      <p:ext uri="{BB962C8B-B14F-4D97-AF65-F5344CB8AC3E}">
        <p14:creationId xmlns:p14="http://schemas.microsoft.com/office/powerpoint/2010/main" val="3809239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745994"/>
          </a:xfrm>
        </p:spPr>
        <p:txBody>
          <a:bodyPr>
            <a:normAutofit fontScale="90000"/>
          </a:bodyPr>
          <a:lstStyle/>
          <a:p>
            <a:r>
              <a:rPr lang="en-US" dirty="0" err="1">
                <a:latin typeface="Arial" charset="0"/>
              </a:rPr>
              <a:t>ImPACT</a:t>
            </a:r>
            <a:r>
              <a:rPr lang="en-US" dirty="0">
                <a:latin typeface="Arial" charset="0"/>
              </a:rPr>
              <a:t> Battery</a:t>
            </a:r>
          </a:p>
        </p:txBody>
      </p:sp>
      <p:sp>
        <p:nvSpPr>
          <p:cNvPr id="17411" name="Rectangle 3"/>
          <p:cNvSpPr>
            <a:spLocks noGrp="1" noChangeArrowheads="1"/>
          </p:cNvSpPr>
          <p:nvPr>
            <p:ph idx="1"/>
          </p:nvPr>
        </p:nvSpPr>
        <p:spPr>
          <a:xfrm>
            <a:off x="838200" y="1524000"/>
            <a:ext cx="7772400" cy="4876800"/>
          </a:xfrm>
        </p:spPr>
        <p:txBody>
          <a:bodyPr>
            <a:normAutofit fontScale="92500" lnSpcReduction="10000"/>
          </a:bodyPr>
          <a:lstStyle/>
          <a:p>
            <a:r>
              <a:rPr lang="en-US" dirty="0">
                <a:latin typeface="Arial" charset="0"/>
              </a:rPr>
              <a:t>6 subtests and a symptom checklist</a:t>
            </a:r>
          </a:p>
          <a:p>
            <a:r>
              <a:rPr lang="en-US" dirty="0">
                <a:latin typeface="Arial" charset="0"/>
              </a:rPr>
              <a:t>Combined to form composites:</a:t>
            </a:r>
          </a:p>
          <a:p>
            <a:pPr lvl="1"/>
            <a:r>
              <a:rPr lang="en-US" dirty="0">
                <a:latin typeface="Arial" charset="0"/>
              </a:rPr>
              <a:t>Verbal Memory</a:t>
            </a:r>
          </a:p>
          <a:p>
            <a:pPr lvl="1"/>
            <a:r>
              <a:rPr lang="en-US" dirty="0">
                <a:latin typeface="Arial" charset="0"/>
              </a:rPr>
              <a:t>Visual Memory</a:t>
            </a:r>
          </a:p>
          <a:p>
            <a:pPr lvl="1"/>
            <a:r>
              <a:rPr lang="en-US" dirty="0">
                <a:latin typeface="Arial" charset="0"/>
              </a:rPr>
              <a:t>Visual Motor</a:t>
            </a:r>
          </a:p>
          <a:p>
            <a:pPr lvl="1"/>
            <a:r>
              <a:rPr lang="en-US" dirty="0">
                <a:latin typeface="Arial" charset="0"/>
              </a:rPr>
              <a:t>Reaction Time </a:t>
            </a:r>
          </a:p>
          <a:p>
            <a:pPr lvl="1"/>
            <a:r>
              <a:rPr lang="en-US" dirty="0">
                <a:latin typeface="Arial" charset="0"/>
              </a:rPr>
              <a:t>Impulse Control</a:t>
            </a:r>
          </a:p>
          <a:p>
            <a:r>
              <a:rPr lang="en-US" dirty="0">
                <a:latin typeface="Arial" charset="0"/>
              </a:rPr>
              <a:t>Norms and Reliable Change Indexes</a:t>
            </a:r>
          </a:p>
          <a:p>
            <a:r>
              <a:rPr lang="en-US" dirty="0">
                <a:latin typeface="Arial" charset="0"/>
              </a:rPr>
              <a:t>Studies by researchers not affiliated with </a:t>
            </a:r>
            <a:r>
              <a:rPr lang="en-US" dirty="0" err="1">
                <a:latin typeface="Arial" charset="0"/>
              </a:rPr>
              <a:t>ImPACT</a:t>
            </a:r>
            <a:r>
              <a:rPr lang="en-US" dirty="0">
                <a:latin typeface="Arial" charset="0"/>
              </a:rPr>
              <a:t> show very poor reliability</a:t>
            </a:r>
          </a:p>
        </p:txBody>
      </p:sp>
    </p:spTree>
    <p:extLst>
      <p:ext uri="{BB962C8B-B14F-4D97-AF65-F5344CB8AC3E}">
        <p14:creationId xmlns:p14="http://schemas.microsoft.com/office/powerpoint/2010/main" val="1183246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76200"/>
            <a:ext cx="7772400" cy="1143000"/>
          </a:xfrm>
        </p:spPr>
        <p:txBody>
          <a:bodyPr>
            <a:normAutofit fontScale="90000"/>
          </a:bodyPr>
          <a:lstStyle/>
          <a:p>
            <a:r>
              <a:rPr lang="en-US" dirty="0" smtClean="0">
                <a:latin typeface="Arial" charset="0"/>
              </a:rPr>
              <a:t>My Paper</a:t>
            </a:r>
            <a:r>
              <a:rPr lang="en-US" dirty="0">
                <a:latin typeface="Arial" charset="0"/>
              </a:rPr>
              <a:t>-and-Pencil Battery:  &lt;</a:t>
            </a:r>
            <a:r>
              <a:rPr lang="en-US" dirty="0" smtClean="0">
                <a:latin typeface="Arial" charset="0"/>
              </a:rPr>
              <a:t>30</a:t>
            </a:r>
            <a:r>
              <a:rPr lang="en-US" dirty="0">
                <a:latin typeface="Arial" charset="0"/>
              </a:rPr>
              <a:t> </a:t>
            </a:r>
            <a:r>
              <a:rPr lang="en-US" dirty="0" smtClean="0">
                <a:latin typeface="Arial" charset="0"/>
              </a:rPr>
              <a:t> </a:t>
            </a:r>
            <a:r>
              <a:rPr lang="en-US" altLang="ja-JP" dirty="0" smtClean="0">
                <a:latin typeface="Arial" charset="0"/>
              </a:rPr>
              <a:t>$200-$300</a:t>
            </a:r>
            <a:endParaRPr lang="en-US" dirty="0">
              <a:latin typeface="Arial" charset="0"/>
            </a:endParaRPr>
          </a:p>
        </p:txBody>
      </p:sp>
      <p:sp>
        <p:nvSpPr>
          <p:cNvPr id="18435" name="Rectangle 3"/>
          <p:cNvSpPr>
            <a:spLocks noGrp="1" noChangeArrowheads="1"/>
          </p:cNvSpPr>
          <p:nvPr>
            <p:ph idx="1"/>
          </p:nvPr>
        </p:nvSpPr>
        <p:spPr>
          <a:xfrm>
            <a:off x="228600" y="1767114"/>
            <a:ext cx="8763000" cy="5410200"/>
          </a:xfrm>
        </p:spPr>
        <p:txBody>
          <a:bodyPr>
            <a:normAutofit/>
          </a:bodyPr>
          <a:lstStyle/>
          <a:p>
            <a:r>
              <a:rPr lang="en-US" sz="2400" dirty="0">
                <a:latin typeface="Arial" charset="0"/>
              </a:rPr>
              <a:t>Post-Concussion Scale (21 signs/symptoms)</a:t>
            </a:r>
          </a:p>
          <a:p>
            <a:r>
              <a:rPr lang="en-US" sz="2400" dirty="0">
                <a:latin typeface="Arial" charset="0"/>
              </a:rPr>
              <a:t>Verbal learning</a:t>
            </a:r>
          </a:p>
          <a:p>
            <a:r>
              <a:rPr lang="en-US" sz="2400" dirty="0">
                <a:latin typeface="Arial" charset="0"/>
              </a:rPr>
              <a:t>Non-verbal learning</a:t>
            </a:r>
          </a:p>
          <a:p>
            <a:r>
              <a:rPr lang="en-US" sz="2400" dirty="0" err="1">
                <a:latin typeface="Arial" charset="0"/>
              </a:rPr>
              <a:t>Visuo</a:t>
            </a:r>
            <a:r>
              <a:rPr lang="en-US" sz="2400" dirty="0">
                <a:latin typeface="Arial" charset="0"/>
              </a:rPr>
              <a:t>-motor sequencing/speed</a:t>
            </a:r>
          </a:p>
          <a:p>
            <a:r>
              <a:rPr lang="en-US" sz="2400" dirty="0" err="1">
                <a:latin typeface="Arial" charset="0"/>
              </a:rPr>
              <a:t>Visuo</a:t>
            </a:r>
            <a:r>
              <a:rPr lang="en-US" sz="2400" dirty="0">
                <a:latin typeface="Arial" charset="0"/>
              </a:rPr>
              <a:t>-motor learning  </a:t>
            </a:r>
          </a:p>
          <a:p>
            <a:r>
              <a:rPr lang="en-US" sz="2400" dirty="0">
                <a:latin typeface="Arial" charset="0"/>
              </a:rPr>
              <a:t>Attention/concentration</a:t>
            </a:r>
          </a:p>
          <a:p>
            <a:r>
              <a:rPr lang="en-US" sz="2400" dirty="0">
                <a:latin typeface="Arial" charset="0"/>
              </a:rPr>
              <a:t>Fine motor speed </a:t>
            </a:r>
          </a:p>
          <a:p>
            <a:r>
              <a:rPr lang="en-US" sz="2400" dirty="0">
                <a:latin typeface="Arial" charset="0"/>
              </a:rPr>
              <a:t>Frontal executive/cognitive speed</a:t>
            </a:r>
          </a:p>
          <a:p>
            <a:r>
              <a:rPr lang="en-US" sz="2400" dirty="0">
                <a:latin typeface="Arial" charset="0"/>
              </a:rPr>
              <a:t>Balance Errors Scoring System (BESS)</a:t>
            </a:r>
          </a:p>
          <a:p>
            <a:r>
              <a:rPr lang="en-US" sz="2400" dirty="0">
                <a:latin typeface="Arial" charset="0"/>
              </a:rPr>
              <a:t>Review of </a:t>
            </a:r>
            <a:r>
              <a:rPr lang="en-US" sz="2400" dirty="0" err="1">
                <a:latin typeface="Arial" charset="0"/>
              </a:rPr>
              <a:t>ImPACT</a:t>
            </a:r>
            <a:r>
              <a:rPr lang="en-US" sz="2400" dirty="0">
                <a:latin typeface="Arial" charset="0"/>
              </a:rPr>
              <a:t> computerized battery and SCAT-</a:t>
            </a:r>
            <a:r>
              <a:rPr lang="en-US" sz="2400" dirty="0" smtClean="0">
                <a:latin typeface="Arial" charset="0"/>
              </a:rPr>
              <a:t>3</a:t>
            </a:r>
            <a:endParaRPr lang="en-US" sz="2400" dirty="0">
              <a:latin typeface="Arial" charset="0"/>
            </a:endParaRPr>
          </a:p>
        </p:txBody>
      </p:sp>
    </p:spTree>
    <p:extLst>
      <p:ext uri="{BB962C8B-B14F-4D97-AF65-F5344CB8AC3E}">
        <p14:creationId xmlns:p14="http://schemas.microsoft.com/office/powerpoint/2010/main" val="18647511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609600"/>
          </a:xfrm>
        </p:spPr>
        <p:txBody>
          <a:bodyPr>
            <a:normAutofit fontScale="90000"/>
          </a:bodyPr>
          <a:lstStyle/>
          <a:p>
            <a:r>
              <a:rPr lang="en-US" dirty="0">
                <a:latin typeface="Arial" charset="0"/>
              </a:rPr>
              <a:t>Memory:  List Learning</a:t>
            </a:r>
          </a:p>
        </p:txBody>
      </p:sp>
      <p:sp>
        <p:nvSpPr>
          <p:cNvPr id="19459" name="Rectangle 3"/>
          <p:cNvSpPr>
            <a:spLocks noGrp="1" noChangeArrowheads="1"/>
          </p:cNvSpPr>
          <p:nvPr>
            <p:ph idx="1"/>
          </p:nvPr>
        </p:nvSpPr>
        <p:spPr>
          <a:xfrm>
            <a:off x="2743200" y="685800"/>
            <a:ext cx="3505200" cy="6172200"/>
          </a:xfrm>
        </p:spPr>
        <p:txBody>
          <a:bodyPr>
            <a:normAutofit/>
          </a:bodyPr>
          <a:lstStyle/>
          <a:p>
            <a:pPr marL="533400" indent="-533400">
              <a:buFontTx/>
              <a:buNone/>
            </a:pPr>
            <a:r>
              <a:rPr lang="en-US" sz="2400" dirty="0">
                <a:latin typeface="Arial" charset="0"/>
              </a:rPr>
              <a:t>Read &amp; Recall 3 </a:t>
            </a:r>
            <a:r>
              <a:rPr lang="en-US" sz="2400" dirty="0" smtClean="0">
                <a:latin typeface="Arial" charset="0"/>
              </a:rPr>
              <a:t>Times, ½ hour delay:</a:t>
            </a:r>
            <a:endParaRPr lang="en-US" sz="2400" dirty="0">
              <a:latin typeface="Arial" charset="0"/>
            </a:endParaRPr>
          </a:p>
          <a:p>
            <a:pPr marL="533400" indent="-533400">
              <a:buFontTx/>
              <a:buNone/>
            </a:pPr>
            <a:r>
              <a:rPr lang="en-US" sz="2400" dirty="0">
                <a:latin typeface="Arial" charset="0"/>
              </a:rPr>
              <a:t>		Fork</a:t>
            </a:r>
          </a:p>
          <a:p>
            <a:pPr marL="533400" indent="-533400">
              <a:buFontTx/>
              <a:buNone/>
            </a:pPr>
            <a:r>
              <a:rPr lang="en-US" sz="2400" dirty="0">
                <a:latin typeface="Arial" charset="0"/>
              </a:rPr>
              <a:t>	</a:t>
            </a:r>
            <a:r>
              <a:rPr lang="en-US" sz="2400" dirty="0" smtClean="0">
                <a:latin typeface="Arial" charset="0"/>
              </a:rPr>
              <a:t>	Rum</a:t>
            </a:r>
          </a:p>
          <a:p>
            <a:pPr lvl="2">
              <a:buFontTx/>
              <a:buNone/>
            </a:pPr>
            <a:r>
              <a:rPr lang="en-US" sz="200" dirty="0" smtClean="0">
                <a:latin typeface="Arial" charset="0"/>
              </a:rPr>
              <a:t>	F								</a:t>
            </a:r>
          </a:p>
          <a:p>
            <a:pPr marL="533400" indent="-533400">
              <a:buFontTx/>
              <a:buNone/>
            </a:pPr>
            <a:r>
              <a:rPr lang="en-US" sz="2400" dirty="0" smtClean="0">
                <a:latin typeface="Arial" charset="0"/>
              </a:rPr>
              <a:t>		Pan</a:t>
            </a:r>
          </a:p>
          <a:p>
            <a:pPr marL="533400" indent="-533400">
              <a:buFontTx/>
              <a:buNone/>
            </a:pPr>
            <a:r>
              <a:rPr lang="en-US" sz="2400" dirty="0">
                <a:latin typeface="Arial" charset="0"/>
              </a:rPr>
              <a:t>		Pistol</a:t>
            </a:r>
          </a:p>
          <a:p>
            <a:pPr marL="533400" indent="-533400">
              <a:buFontTx/>
              <a:buNone/>
            </a:pPr>
            <a:r>
              <a:rPr lang="en-US" sz="2400" dirty="0">
                <a:latin typeface="Arial" charset="0"/>
              </a:rPr>
              <a:t>		Sword</a:t>
            </a:r>
          </a:p>
          <a:p>
            <a:pPr marL="533400" indent="-533400">
              <a:buFontTx/>
              <a:buNone/>
            </a:pPr>
            <a:r>
              <a:rPr lang="en-US" sz="2400" dirty="0">
                <a:latin typeface="Arial" charset="0"/>
              </a:rPr>
              <a:t>		Spatula</a:t>
            </a:r>
          </a:p>
          <a:p>
            <a:pPr marL="533400" indent="-533400">
              <a:buFontTx/>
              <a:buNone/>
            </a:pPr>
            <a:r>
              <a:rPr lang="en-US" sz="2400" dirty="0">
                <a:latin typeface="Arial" charset="0"/>
              </a:rPr>
              <a:t>		Bourbon</a:t>
            </a:r>
          </a:p>
          <a:p>
            <a:pPr marL="533400" indent="-533400">
              <a:buFontTx/>
              <a:buNone/>
            </a:pPr>
            <a:r>
              <a:rPr lang="en-US" sz="2400" dirty="0">
                <a:latin typeface="Arial" charset="0"/>
              </a:rPr>
              <a:t>		Vodka</a:t>
            </a:r>
          </a:p>
          <a:p>
            <a:pPr marL="533400" indent="-533400">
              <a:buFontTx/>
              <a:buNone/>
            </a:pPr>
            <a:r>
              <a:rPr lang="en-US" sz="2400" dirty="0">
                <a:latin typeface="Arial" charset="0"/>
              </a:rPr>
              <a:t>		Pot</a:t>
            </a:r>
          </a:p>
          <a:p>
            <a:pPr marL="533400" indent="-533400">
              <a:buFontTx/>
              <a:buNone/>
            </a:pPr>
            <a:r>
              <a:rPr lang="en-US" sz="2400" dirty="0">
                <a:latin typeface="Arial" charset="0"/>
              </a:rPr>
              <a:t>		Bomb</a:t>
            </a:r>
          </a:p>
          <a:p>
            <a:pPr marL="533400" indent="-533400">
              <a:buFontTx/>
              <a:buNone/>
            </a:pPr>
            <a:r>
              <a:rPr lang="en-US" sz="2400" dirty="0">
                <a:latin typeface="Arial" charset="0"/>
              </a:rPr>
              <a:t>		Rifle</a:t>
            </a:r>
          </a:p>
          <a:p>
            <a:pPr marL="533400" indent="-533400">
              <a:buFontTx/>
              <a:buNone/>
            </a:pPr>
            <a:r>
              <a:rPr lang="en-US" sz="2400" dirty="0">
                <a:latin typeface="Arial" charset="0"/>
              </a:rPr>
              <a:t>		Wine</a:t>
            </a:r>
          </a:p>
          <a:p>
            <a:pPr marL="533400" indent="-533400">
              <a:buFontTx/>
              <a:buNone/>
            </a:pPr>
            <a:endParaRPr lang="en-US" sz="2400" dirty="0">
              <a:latin typeface="Arial" charset="0"/>
            </a:endParaRPr>
          </a:p>
        </p:txBody>
      </p:sp>
    </p:spTree>
    <p:extLst>
      <p:ext uri="{BB962C8B-B14F-4D97-AF65-F5344CB8AC3E}">
        <p14:creationId xmlns:p14="http://schemas.microsoft.com/office/powerpoint/2010/main" val="39072525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6" descr="SDM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52600" y="381000"/>
            <a:ext cx="5080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9804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0" y="228600"/>
            <a:ext cx="8534400" cy="758825"/>
          </a:xfrm>
        </p:spPr>
        <p:txBody>
          <a:bodyPr>
            <a:normAutofit fontScale="90000"/>
          </a:bodyPr>
          <a:lstStyle/>
          <a:p>
            <a:r>
              <a:rPr lang="en-US" dirty="0" smtClean="0">
                <a:latin typeface="Arial" charset="0"/>
              </a:rPr>
              <a:t>Case Example: NY </a:t>
            </a:r>
            <a:r>
              <a:rPr lang="en-US" dirty="0">
                <a:latin typeface="Arial" charset="0"/>
              </a:rPr>
              <a:t>Jet</a:t>
            </a:r>
          </a:p>
        </p:txBody>
      </p:sp>
      <p:sp>
        <p:nvSpPr>
          <p:cNvPr id="92163" name="Rectangle 3"/>
          <p:cNvSpPr>
            <a:spLocks noGrp="1" noChangeArrowheads="1"/>
          </p:cNvSpPr>
          <p:nvPr>
            <p:ph type="body" idx="4294967295"/>
          </p:nvPr>
        </p:nvSpPr>
        <p:spPr>
          <a:xfrm>
            <a:off x="0" y="1524000"/>
            <a:ext cx="8534400" cy="4598988"/>
          </a:xfrm>
        </p:spPr>
        <p:txBody>
          <a:bodyPr/>
          <a:lstStyle/>
          <a:p>
            <a:r>
              <a:rPr lang="en-US" dirty="0">
                <a:latin typeface="Arial" charset="0"/>
              </a:rPr>
              <a:t>Concussed during play, not noticed at first</a:t>
            </a:r>
          </a:p>
          <a:p>
            <a:r>
              <a:rPr lang="en-US" dirty="0">
                <a:latin typeface="Arial" charset="0"/>
              </a:rPr>
              <a:t>Continued to play (defense)</a:t>
            </a:r>
          </a:p>
          <a:p>
            <a:r>
              <a:rPr lang="en-US" dirty="0">
                <a:latin typeface="Arial" charset="0"/>
              </a:rPr>
              <a:t>Other players alerted ATC</a:t>
            </a:r>
            <a:r>
              <a:rPr lang="ja-JP" altLang="en-US" dirty="0">
                <a:latin typeface="Arial" charset="0"/>
              </a:rPr>
              <a:t>’</a:t>
            </a:r>
            <a:r>
              <a:rPr lang="en-US" dirty="0">
                <a:latin typeface="Arial" charset="0"/>
              </a:rPr>
              <a:t>s</a:t>
            </a:r>
          </a:p>
          <a:p>
            <a:r>
              <a:rPr lang="en-US" dirty="0">
                <a:latin typeface="Arial" charset="0"/>
              </a:rPr>
              <a:t>Pulled, failed SCAT-2</a:t>
            </a:r>
          </a:p>
          <a:p>
            <a:r>
              <a:rPr lang="en-US" dirty="0">
                <a:latin typeface="Arial" charset="0"/>
              </a:rPr>
              <a:t>Had to hide his helmet to keep him from returning to play</a:t>
            </a:r>
          </a:p>
          <a:p>
            <a:endParaRPr lang="en-US" dirty="0">
              <a:latin typeface="Arial" charset="0"/>
            </a:endParaRPr>
          </a:p>
        </p:txBody>
      </p:sp>
    </p:spTree>
    <p:extLst>
      <p:ext uri="{BB962C8B-B14F-4D97-AF65-F5344CB8AC3E}">
        <p14:creationId xmlns:p14="http://schemas.microsoft.com/office/powerpoint/2010/main" val="1594147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Concussion</a:t>
            </a:r>
            <a:r>
              <a:rPr lang="en-US" baseline="0" dirty="0" smtClean="0"/>
              <a:t> or Brain Injury?</a:t>
            </a:r>
            <a:endParaRPr lang="en-US" dirty="0"/>
          </a:p>
        </p:txBody>
      </p:sp>
      <p:sp>
        <p:nvSpPr>
          <p:cNvPr id="3" name="Content Placeholder 2"/>
          <p:cNvSpPr>
            <a:spLocks noGrp="1"/>
          </p:cNvSpPr>
          <p:nvPr>
            <p:ph idx="1"/>
          </p:nvPr>
        </p:nvSpPr>
        <p:spPr/>
        <p:txBody>
          <a:bodyPr/>
          <a:lstStyle/>
          <a:p>
            <a:r>
              <a:rPr lang="en-US" dirty="0" smtClean="0"/>
              <a:t>Not all blows to the head are concussions</a:t>
            </a:r>
          </a:p>
          <a:p>
            <a:r>
              <a:rPr lang="en-US" dirty="0" smtClean="0"/>
              <a:t>Are on a continuum</a:t>
            </a:r>
          </a:p>
          <a:p>
            <a:pPr lvl="1"/>
            <a:r>
              <a:rPr lang="en-US" dirty="0" smtClean="0"/>
              <a:t>Concussion or Mil</a:t>
            </a:r>
            <a:r>
              <a:rPr lang="en-US" baseline="0" dirty="0" smtClean="0"/>
              <a:t>d Traumatic Brain Injury (</a:t>
            </a:r>
            <a:r>
              <a:rPr lang="en-US" baseline="0" dirty="0" err="1" smtClean="0"/>
              <a:t>mTBI</a:t>
            </a:r>
            <a:r>
              <a:rPr lang="en-US" baseline="0" dirty="0" smtClean="0"/>
              <a:t>)</a:t>
            </a:r>
          </a:p>
          <a:p>
            <a:pPr lvl="1"/>
            <a:r>
              <a:rPr lang="en-US" baseline="0" dirty="0" smtClean="0"/>
              <a:t>Moderate Traumatic Brain Injury</a:t>
            </a:r>
          </a:p>
          <a:p>
            <a:pPr lvl="1"/>
            <a:r>
              <a:rPr lang="en-US" baseline="0" dirty="0" smtClean="0"/>
              <a:t>Severe Traumatic Brain Injury</a:t>
            </a:r>
          </a:p>
          <a:p>
            <a:pPr lvl="0"/>
            <a:r>
              <a:rPr lang="en-US" dirty="0" smtClean="0"/>
              <a:t>Type of in</a:t>
            </a:r>
            <a:r>
              <a:rPr lang="en-US" baseline="0" dirty="0" smtClean="0"/>
              <a:t>jury drastically affects outcome</a:t>
            </a:r>
          </a:p>
          <a:p>
            <a:pPr lvl="0"/>
            <a:r>
              <a:rPr lang="en-US" dirty="0" smtClean="0"/>
              <a:t>Will discuss TBI (moderate or severe) first</a:t>
            </a:r>
            <a:endParaRPr lang="en-US" dirty="0"/>
          </a:p>
        </p:txBody>
      </p:sp>
    </p:spTree>
    <p:extLst>
      <p:ext uri="{BB962C8B-B14F-4D97-AF65-F5344CB8AC3E}">
        <p14:creationId xmlns:p14="http://schemas.microsoft.com/office/powerpoint/2010/main" val="41823930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0" y="152400"/>
            <a:ext cx="7772400" cy="1143000"/>
          </a:xfrm>
        </p:spPr>
        <p:txBody>
          <a:bodyPr/>
          <a:lstStyle/>
          <a:p>
            <a:r>
              <a:rPr lang="en-US" sz="3200" dirty="0">
                <a:latin typeface="Arial" charset="0"/>
              </a:rPr>
              <a:t>Day after </a:t>
            </a:r>
            <a:r>
              <a:rPr lang="en-US" sz="3200" dirty="0" err="1">
                <a:latin typeface="Arial" charset="0"/>
              </a:rPr>
              <a:t>Neuropsych</a:t>
            </a:r>
            <a:r>
              <a:rPr lang="en-US" sz="3200" dirty="0">
                <a:latin typeface="Arial" charset="0"/>
              </a:rPr>
              <a:t> Assessment</a:t>
            </a:r>
            <a:br>
              <a:rPr lang="en-US" sz="3200" dirty="0">
                <a:latin typeface="Arial" charset="0"/>
              </a:rPr>
            </a:br>
            <a:r>
              <a:rPr lang="en-US" sz="3200" dirty="0">
                <a:latin typeface="Arial" charset="0"/>
              </a:rPr>
              <a:t>at Practice (Red Jersey)</a:t>
            </a:r>
          </a:p>
        </p:txBody>
      </p:sp>
      <p:pic>
        <p:nvPicPr>
          <p:cNvPr id="93187" name="Picture 3" descr="PCS2"/>
          <p:cNvPicPr>
            <a:picLocks noGrp="1" noChangeAspect="1" noChangeArrowheads="1"/>
          </p:cNvPicPr>
          <p:nvPr>
            <p:ph type="body" idx="4294967295"/>
          </p:nvPr>
        </p:nvPicPr>
        <p:blipFill>
          <a:blip r:embed="rId2" cstate="email">
            <a:extLst>
              <a:ext uri="{28A0092B-C50C-407E-A947-70E740481C1C}">
                <a14:useLocalDpi xmlns:a14="http://schemas.microsoft.com/office/drawing/2010/main" val="0"/>
              </a:ext>
            </a:extLst>
          </a:blip>
          <a:srcRect/>
          <a:stretch>
            <a:fillRect/>
          </a:stretch>
        </p:blipFill>
        <p:spPr>
          <a:xfrm>
            <a:off x="1487714" y="1886857"/>
            <a:ext cx="5740400" cy="4794250"/>
          </a:xfrm>
          <a:noFill/>
        </p:spPr>
      </p:pic>
    </p:spTree>
    <p:extLst>
      <p:ext uri="{BB962C8B-B14F-4D97-AF65-F5344CB8AC3E}">
        <p14:creationId xmlns:p14="http://schemas.microsoft.com/office/powerpoint/2010/main" val="37837231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a:latin typeface="Arial" charset="0"/>
              </a:rPr>
              <a:t>Progression of Player</a:t>
            </a:r>
          </a:p>
        </p:txBody>
      </p:sp>
      <p:sp>
        <p:nvSpPr>
          <p:cNvPr id="94211" name="Rectangle 3"/>
          <p:cNvSpPr>
            <a:spLocks noGrp="1" noChangeArrowheads="1"/>
          </p:cNvSpPr>
          <p:nvPr>
            <p:ph idx="1"/>
          </p:nvPr>
        </p:nvSpPr>
        <p:spPr/>
        <p:txBody>
          <a:bodyPr>
            <a:normAutofit lnSpcReduction="10000"/>
          </a:bodyPr>
          <a:lstStyle/>
          <a:p>
            <a:r>
              <a:rPr lang="en-US" dirty="0">
                <a:latin typeface="Arial" charset="0"/>
              </a:rPr>
              <a:t>Passed </a:t>
            </a:r>
            <a:r>
              <a:rPr lang="en-US" dirty="0" err="1">
                <a:latin typeface="Arial" charset="0"/>
              </a:rPr>
              <a:t>ImPACT</a:t>
            </a:r>
            <a:r>
              <a:rPr lang="en-US" dirty="0">
                <a:latin typeface="Arial" charset="0"/>
              </a:rPr>
              <a:t> testing with scores &gt; 90%ile</a:t>
            </a:r>
          </a:p>
          <a:p>
            <a:r>
              <a:rPr lang="en-US" dirty="0">
                <a:latin typeface="Arial" charset="0"/>
              </a:rPr>
              <a:t>Neurologist cleared to play but I was suspicious due to paper-pencil testing and interview</a:t>
            </a:r>
          </a:p>
          <a:p>
            <a:r>
              <a:rPr lang="en-US" dirty="0">
                <a:latin typeface="Arial" charset="0"/>
              </a:rPr>
              <a:t>Referred to Cornell neurologist who found cerebellar deficits</a:t>
            </a:r>
          </a:p>
          <a:p>
            <a:r>
              <a:rPr lang="en-US" dirty="0">
                <a:latin typeface="Arial" charset="0"/>
              </a:rPr>
              <a:t>MRI/DTI showed Diffuse Axonal Injury</a:t>
            </a:r>
          </a:p>
          <a:p>
            <a:r>
              <a:rPr lang="en-US" dirty="0">
                <a:latin typeface="Arial" charset="0"/>
              </a:rPr>
              <a:t>Previous year I had returned him too early</a:t>
            </a:r>
          </a:p>
        </p:txBody>
      </p:sp>
    </p:spTree>
    <p:extLst>
      <p:ext uri="{BB962C8B-B14F-4D97-AF65-F5344CB8AC3E}">
        <p14:creationId xmlns:p14="http://schemas.microsoft.com/office/powerpoint/2010/main" val="1641625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0"/>
            <a:ext cx="7772400" cy="1143000"/>
          </a:xfrm>
        </p:spPr>
        <p:txBody>
          <a:bodyPr/>
          <a:lstStyle/>
          <a:p>
            <a:r>
              <a:rPr lang="en-US" dirty="0">
                <a:latin typeface="Arial" charset="0"/>
              </a:rPr>
              <a:t>DAI on MRI</a:t>
            </a:r>
          </a:p>
        </p:txBody>
      </p:sp>
      <p:pic>
        <p:nvPicPr>
          <p:cNvPr id="95235" name="Picture 4" descr="C:\Documents and Settings\krp2003\My Documents\My Pictures\AnonDA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1173163"/>
            <a:ext cx="6096000" cy="568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6395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3338"/>
            <a:ext cx="7772400" cy="804862"/>
          </a:xfrm>
        </p:spPr>
        <p:txBody>
          <a:bodyPr>
            <a:normAutofit/>
          </a:bodyPr>
          <a:lstStyle/>
          <a:p>
            <a:r>
              <a:rPr lang="en-US" dirty="0">
                <a:latin typeface="Arial" charset="0"/>
              </a:rPr>
              <a:t>Controversies</a:t>
            </a:r>
          </a:p>
        </p:txBody>
      </p:sp>
      <p:sp>
        <p:nvSpPr>
          <p:cNvPr id="33795" name="Rectangle 3"/>
          <p:cNvSpPr>
            <a:spLocks noGrp="1" noChangeArrowheads="1"/>
          </p:cNvSpPr>
          <p:nvPr>
            <p:ph idx="1"/>
          </p:nvPr>
        </p:nvSpPr>
        <p:spPr>
          <a:xfrm>
            <a:off x="185861" y="838200"/>
            <a:ext cx="8686800" cy="5775840"/>
          </a:xfrm>
        </p:spPr>
        <p:txBody>
          <a:bodyPr>
            <a:normAutofit fontScale="92500" lnSpcReduction="10000"/>
          </a:bodyPr>
          <a:lstStyle/>
          <a:p>
            <a:r>
              <a:rPr lang="en-US" dirty="0">
                <a:latin typeface="Arial" charset="0"/>
              </a:rPr>
              <a:t>Media hype exceeds science and facts, especially:</a:t>
            </a:r>
          </a:p>
          <a:p>
            <a:pPr lvl="1"/>
            <a:r>
              <a:rPr lang="en-US" dirty="0">
                <a:latin typeface="Arial" charset="0"/>
              </a:rPr>
              <a:t>NY Times</a:t>
            </a:r>
          </a:p>
          <a:p>
            <a:pPr lvl="1"/>
            <a:r>
              <a:rPr lang="en-US" dirty="0">
                <a:latin typeface="Arial" charset="0"/>
              </a:rPr>
              <a:t>ESPN</a:t>
            </a:r>
          </a:p>
          <a:p>
            <a:pPr lvl="1"/>
            <a:r>
              <a:rPr lang="en-US" dirty="0">
                <a:latin typeface="Arial" charset="0"/>
              </a:rPr>
              <a:t>Sports Illustrated</a:t>
            </a:r>
          </a:p>
          <a:p>
            <a:r>
              <a:rPr lang="en-US" dirty="0">
                <a:latin typeface="Arial" charset="0"/>
              </a:rPr>
              <a:t>Concussions ARE problem, but writers are out for prizes and fame</a:t>
            </a:r>
          </a:p>
          <a:p>
            <a:pPr lvl="1"/>
            <a:r>
              <a:rPr lang="en-US" dirty="0">
                <a:latin typeface="Arial" charset="0"/>
              </a:rPr>
              <a:t>Front page NYT article on concussions by Alan Schwarz was full of errors (I saw the player he highlighted).  I wrote a letter to the editor of NYT correcting errors, not published.  Schwarz won a Pulitzer Prize for the article.</a:t>
            </a:r>
          </a:p>
          <a:p>
            <a:pPr lvl="1"/>
            <a:r>
              <a:rPr lang="en-US" dirty="0" smtClean="0">
                <a:latin typeface="Arial" charset="0"/>
              </a:rPr>
              <a:t>Don</a:t>
            </a:r>
            <a:r>
              <a:rPr lang="ja-JP" altLang="en-US" dirty="0" smtClean="0">
                <a:latin typeface="Arial" charset="0"/>
              </a:rPr>
              <a:t>’</a:t>
            </a:r>
            <a:r>
              <a:rPr lang="en-US" dirty="0" smtClean="0">
                <a:latin typeface="Arial" charset="0"/>
              </a:rPr>
              <a:t>t </a:t>
            </a:r>
            <a:r>
              <a:rPr lang="en-US" dirty="0">
                <a:latin typeface="Arial" charset="0"/>
              </a:rPr>
              <a:t>believe everything you read, ANYWHERE!</a:t>
            </a:r>
          </a:p>
        </p:txBody>
      </p:sp>
    </p:spTree>
    <p:extLst>
      <p:ext uri="{BB962C8B-B14F-4D97-AF65-F5344CB8AC3E}">
        <p14:creationId xmlns:p14="http://schemas.microsoft.com/office/powerpoint/2010/main" val="17868687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9505"/>
          </a:xfrm>
        </p:spPr>
        <p:txBody>
          <a:bodyPr>
            <a:normAutofit fontScale="90000"/>
          </a:bodyPr>
          <a:lstStyle/>
          <a:p>
            <a:r>
              <a:rPr lang="en-US" dirty="0" smtClean="0"/>
              <a:t>Conclusions</a:t>
            </a:r>
            <a:endParaRPr lang="en-US" dirty="0"/>
          </a:p>
        </p:txBody>
      </p:sp>
      <p:sp>
        <p:nvSpPr>
          <p:cNvPr id="3" name="Content Placeholder 2"/>
          <p:cNvSpPr>
            <a:spLocks noGrp="1"/>
          </p:cNvSpPr>
          <p:nvPr>
            <p:ph idx="1"/>
          </p:nvPr>
        </p:nvSpPr>
        <p:spPr>
          <a:xfrm>
            <a:off x="457200" y="1034144"/>
            <a:ext cx="8229600" cy="5092020"/>
          </a:xfrm>
        </p:spPr>
        <p:txBody>
          <a:bodyPr>
            <a:normAutofit fontScale="92500"/>
          </a:bodyPr>
          <a:lstStyle/>
          <a:p>
            <a:r>
              <a:rPr lang="en-US" dirty="0" smtClean="0"/>
              <a:t>Moderate to severe traumatic brain injuries usually result in inability to continue riding</a:t>
            </a:r>
          </a:p>
          <a:p>
            <a:r>
              <a:rPr lang="en-US" dirty="0" smtClean="0"/>
              <a:t>Concussions are different.  Depends on:</a:t>
            </a:r>
          </a:p>
          <a:p>
            <a:pPr lvl="1"/>
            <a:r>
              <a:rPr lang="en-US" dirty="0" smtClean="0"/>
              <a:t>Number of concussions</a:t>
            </a:r>
          </a:p>
          <a:p>
            <a:pPr lvl="1"/>
            <a:r>
              <a:rPr lang="en-US" dirty="0" smtClean="0"/>
              <a:t>Severity of concussions</a:t>
            </a:r>
          </a:p>
          <a:p>
            <a:pPr lvl="1"/>
            <a:r>
              <a:rPr lang="en-US" dirty="0" smtClean="0"/>
              <a:t>Allowing proper time to recovery</a:t>
            </a:r>
          </a:p>
          <a:p>
            <a:r>
              <a:rPr lang="en-US" dirty="0" smtClean="0"/>
              <a:t>Try to seek expert opinion– concussion specialist</a:t>
            </a:r>
          </a:p>
          <a:p>
            <a:r>
              <a:rPr lang="en-US" dirty="0" smtClean="0"/>
              <a:t>Get neuroimaging (MRI preferable over CT)</a:t>
            </a:r>
          </a:p>
          <a:p>
            <a:r>
              <a:rPr lang="en-US" dirty="0" smtClean="0"/>
              <a:t>Get brief neurocognitive testing, including post-injury </a:t>
            </a:r>
            <a:r>
              <a:rPr lang="en-US" dirty="0" err="1" smtClean="0"/>
              <a:t>ImPACT</a:t>
            </a:r>
            <a:r>
              <a:rPr lang="en-US" dirty="0" smtClean="0"/>
              <a:t> computer and paper/pencil testing</a:t>
            </a:r>
            <a:endParaRPr lang="en-US" dirty="0"/>
          </a:p>
        </p:txBody>
      </p:sp>
    </p:spTree>
    <p:extLst>
      <p:ext uri="{BB962C8B-B14F-4D97-AF65-F5344CB8AC3E}">
        <p14:creationId xmlns:p14="http://schemas.microsoft.com/office/powerpoint/2010/main" val="21650784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4648"/>
          </a:xfrm>
        </p:spPr>
        <p:txBody>
          <a:bodyPr/>
          <a:lstStyle/>
          <a:p>
            <a:r>
              <a:rPr lang="en-US" dirty="0" smtClean="0"/>
              <a:t>Conclusions</a:t>
            </a:r>
            <a:endParaRPr lang="en-US" dirty="0"/>
          </a:p>
        </p:txBody>
      </p:sp>
      <p:sp>
        <p:nvSpPr>
          <p:cNvPr id="3" name="Content Placeholder 2"/>
          <p:cNvSpPr>
            <a:spLocks noGrp="1"/>
          </p:cNvSpPr>
          <p:nvPr>
            <p:ph idx="1"/>
          </p:nvPr>
        </p:nvSpPr>
        <p:spPr>
          <a:xfrm>
            <a:off x="457200" y="1179286"/>
            <a:ext cx="8229600" cy="5442857"/>
          </a:xfrm>
        </p:spPr>
        <p:txBody>
          <a:bodyPr>
            <a:normAutofit fontScale="92500" lnSpcReduction="10000"/>
          </a:bodyPr>
          <a:lstStyle/>
          <a:p>
            <a:r>
              <a:rPr lang="en-US" dirty="0" smtClean="0"/>
              <a:t>There is a difference between concussion and TBI</a:t>
            </a:r>
          </a:p>
          <a:p>
            <a:r>
              <a:rPr lang="en-US" dirty="0" smtClean="0"/>
              <a:t>Do NOT try to hide concussion symptoms</a:t>
            </a:r>
          </a:p>
          <a:p>
            <a:r>
              <a:rPr lang="en-US" dirty="0" smtClean="0"/>
              <a:t>Money</a:t>
            </a:r>
            <a:r>
              <a:rPr lang="en-US" baseline="0" dirty="0" smtClean="0"/>
              <a:t> made on</a:t>
            </a:r>
            <a:r>
              <a:rPr lang="en-US" dirty="0" smtClean="0"/>
              <a:t> rest of one day’s racing program is not worth what could happen next</a:t>
            </a:r>
          </a:p>
          <a:p>
            <a:r>
              <a:rPr lang="en-US" dirty="0" smtClean="0"/>
              <a:t>One concussion makes you more likely to have a second concussion with LESS impact if you have not cleared from the first concussion</a:t>
            </a:r>
          </a:p>
          <a:p>
            <a:r>
              <a:rPr lang="en-US" dirty="0" smtClean="0"/>
              <a:t>There is no “magic number” of number of concussions that is “too much”</a:t>
            </a:r>
          </a:p>
          <a:p>
            <a:r>
              <a:rPr lang="en-US" dirty="0" smtClean="0"/>
              <a:t>Think about your family and how you will be at 65yo</a:t>
            </a:r>
            <a:endParaRPr lang="en-US" dirty="0"/>
          </a:p>
        </p:txBody>
      </p:sp>
    </p:spTree>
    <p:extLst>
      <p:ext uri="{BB962C8B-B14F-4D97-AF65-F5344CB8AC3E}">
        <p14:creationId xmlns:p14="http://schemas.microsoft.com/office/powerpoint/2010/main" val="27256699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Contact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Kenneth Perrine, Ph.D.</a:t>
            </a:r>
          </a:p>
          <a:p>
            <a:r>
              <a:rPr lang="en-US" dirty="0" smtClean="0"/>
              <a:t>NY Presbyterian/Weill-Cornell Medical Center</a:t>
            </a:r>
          </a:p>
          <a:p>
            <a:r>
              <a:rPr lang="en-US" dirty="0" smtClean="0">
                <a:hlinkClick r:id="rId2"/>
              </a:rPr>
              <a:t>krp2003@med.cornell.edu</a:t>
            </a:r>
            <a:endParaRPr lang="en-US" dirty="0" smtClean="0"/>
          </a:p>
          <a:p>
            <a:r>
              <a:rPr lang="en-US" dirty="0" smtClean="0"/>
              <a:t>(212)</a:t>
            </a:r>
            <a:r>
              <a:rPr lang="en-US" baseline="0" dirty="0" smtClean="0"/>
              <a:t> 746-2197</a:t>
            </a:r>
          </a:p>
          <a:p>
            <a:r>
              <a:rPr lang="en-US" baseline="0" dirty="0" smtClean="0"/>
              <a:t>Feel free to call with any questions about yourself</a:t>
            </a:r>
          </a:p>
          <a:p>
            <a:r>
              <a:rPr lang="en-US" baseline="0" dirty="0" smtClean="0"/>
              <a:t>Agencies/Groups:  please contact me for establishing guidelines, etc.</a:t>
            </a:r>
          </a:p>
          <a:p>
            <a:r>
              <a:rPr lang="en-US" baseline="0" dirty="0" smtClean="0"/>
              <a:t>I will distribute a list of neuropsychologists who are experienced in assessing concussion without ripping you off</a:t>
            </a:r>
            <a:endParaRPr lang="en-US" dirty="0"/>
          </a:p>
        </p:txBody>
      </p:sp>
    </p:spTree>
    <p:extLst>
      <p:ext uri="{BB962C8B-B14F-4D97-AF65-F5344CB8AC3E}">
        <p14:creationId xmlns:p14="http://schemas.microsoft.com/office/powerpoint/2010/main" val="948512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8791"/>
          </a:xfrm>
        </p:spPr>
        <p:txBody>
          <a:bodyPr>
            <a:normAutofit fontScale="90000"/>
          </a:bodyPr>
          <a:lstStyle/>
          <a:p>
            <a:pPr lvl="0"/>
            <a:r>
              <a:rPr lang="en-US" dirty="0" smtClean="0"/>
              <a:t>Definition of TBI</a:t>
            </a:r>
            <a:endParaRPr lang="en-US" dirty="0"/>
          </a:p>
        </p:txBody>
      </p:sp>
      <p:sp>
        <p:nvSpPr>
          <p:cNvPr id="3" name="Content Placeholder 2"/>
          <p:cNvSpPr>
            <a:spLocks noGrp="1"/>
          </p:cNvSpPr>
          <p:nvPr>
            <p:ph idx="1"/>
          </p:nvPr>
        </p:nvSpPr>
        <p:spPr>
          <a:xfrm>
            <a:off x="217713" y="1161144"/>
            <a:ext cx="8744857" cy="5551714"/>
          </a:xfrm>
        </p:spPr>
        <p:txBody>
          <a:bodyPr>
            <a:normAutofit/>
          </a:bodyPr>
          <a:lstStyle/>
          <a:p>
            <a:pPr lvl="1"/>
            <a:r>
              <a:rPr lang="en-US" b="1" dirty="0" smtClean="0"/>
              <a:t>Damage</a:t>
            </a:r>
            <a:r>
              <a:rPr lang="en-US" dirty="0" smtClean="0"/>
              <a:t> to brain tissue caused by mechanical force </a:t>
            </a:r>
          </a:p>
          <a:p>
            <a:pPr lvl="1"/>
            <a:r>
              <a:rPr lang="en-US" dirty="0" smtClean="0"/>
              <a:t>All of the following:</a:t>
            </a:r>
          </a:p>
          <a:p>
            <a:pPr lvl="2"/>
            <a:r>
              <a:rPr lang="en-US" dirty="0" smtClean="0"/>
              <a:t>Loss of consciousness </a:t>
            </a:r>
          </a:p>
          <a:p>
            <a:pPr lvl="2"/>
            <a:r>
              <a:rPr lang="en-US" dirty="0" smtClean="0"/>
              <a:t>Retrograde Amnesia (amnesia for events before injury)</a:t>
            </a:r>
          </a:p>
          <a:p>
            <a:pPr lvl="2"/>
            <a:r>
              <a:rPr lang="en-US" dirty="0" smtClean="0"/>
              <a:t>Post </a:t>
            </a:r>
            <a:r>
              <a:rPr lang="en-US" dirty="0"/>
              <a:t>T</a:t>
            </a:r>
            <a:r>
              <a:rPr lang="en-US" dirty="0" smtClean="0"/>
              <a:t>raumatic Amnesia (amnesia for events after injury and after resumption of consciousness)</a:t>
            </a:r>
          </a:p>
          <a:p>
            <a:pPr lvl="2"/>
            <a:r>
              <a:rPr lang="en-US" dirty="0"/>
              <a:t>S</a:t>
            </a:r>
            <a:r>
              <a:rPr lang="en-US" dirty="0" smtClean="0"/>
              <a:t>kull fracture, facial fracture, brain contusions, bleeding in the brain or between the brain and skull, brain swelling</a:t>
            </a:r>
            <a:endParaRPr lang="en-US" dirty="0"/>
          </a:p>
          <a:p>
            <a:pPr lvl="2"/>
            <a:r>
              <a:rPr lang="en-US" dirty="0" smtClean="0"/>
              <a:t>Objective neurological findings (e.g., weakness, deficits in pupil response or eye movements, etc.)</a:t>
            </a:r>
          </a:p>
          <a:p>
            <a:pPr lvl="2"/>
            <a:r>
              <a:rPr lang="en-US" dirty="0" smtClean="0"/>
              <a:t>Objective findings on mental status examination (orientation to time, place, person; attention; memory; other cognitive skills)</a:t>
            </a:r>
            <a:endParaRPr lang="en-US" dirty="0"/>
          </a:p>
        </p:txBody>
      </p:sp>
    </p:spTree>
    <p:extLst>
      <p:ext uri="{BB962C8B-B14F-4D97-AF65-F5344CB8AC3E}">
        <p14:creationId xmlns:p14="http://schemas.microsoft.com/office/powerpoint/2010/main" val="151173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Mechanisms of TBI</a:t>
            </a:r>
            <a:endParaRPr lang="en-US" dirty="0"/>
          </a:p>
        </p:txBody>
      </p:sp>
      <p:sp>
        <p:nvSpPr>
          <p:cNvPr id="3" name="Content Placeholder 2"/>
          <p:cNvSpPr>
            <a:spLocks noGrp="1"/>
          </p:cNvSpPr>
          <p:nvPr>
            <p:ph idx="1"/>
          </p:nvPr>
        </p:nvSpPr>
        <p:spPr/>
        <p:txBody>
          <a:bodyPr>
            <a:normAutofit fontScale="85000" lnSpcReduction="10000"/>
          </a:bodyPr>
          <a:lstStyle/>
          <a:p>
            <a:r>
              <a:rPr lang="en-US" dirty="0"/>
              <a:t>M</a:t>
            </a:r>
            <a:r>
              <a:rPr lang="en-US" dirty="0" smtClean="0"/>
              <a:t>echanisms </a:t>
            </a:r>
            <a:r>
              <a:rPr lang="en-US" dirty="0"/>
              <a:t>of brain injury:</a:t>
            </a:r>
          </a:p>
          <a:p>
            <a:pPr lvl="1"/>
            <a:r>
              <a:rPr lang="en-US" dirty="0"/>
              <a:t>Contact </a:t>
            </a:r>
            <a:r>
              <a:rPr lang="en-US" dirty="0" smtClean="0"/>
              <a:t>injuries:  object </a:t>
            </a:r>
            <a:r>
              <a:rPr lang="en-US" dirty="0"/>
              <a:t>strikes the head or </a:t>
            </a:r>
            <a:r>
              <a:rPr lang="en-US" dirty="0" smtClean="0"/>
              <a:t>head strikes object (falls)</a:t>
            </a:r>
            <a:endParaRPr lang="en-US" dirty="0"/>
          </a:p>
          <a:p>
            <a:pPr lvl="1"/>
            <a:r>
              <a:rPr lang="en-US" dirty="0"/>
              <a:t>Acceleration/deceleration injuries: </a:t>
            </a:r>
            <a:r>
              <a:rPr lang="en-US" dirty="0" smtClean="0"/>
              <a:t>movement </a:t>
            </a:r>
            <a:r>
              <a:rPr lang="en-US" dirty="0"/>
              <a:t>of </a:t>
            </a:r>
            <a:r>
              <a:rPr lang="en-US" dirty="0" smtClean="0"/>
              <a:t>the brain within the skull.  E.g., car accidents with air bag deployed</a:t>
            </a:r>
          </a:p>
          <a:p>
            <a:pPr lvl="1"/>
            <a:r>
              <a:rPr lang="en-US" dirty="0" smtClean="0"/>
              <a:t>Open TBI:  object penetrates brain (bullet, shrapnel, etc.)</a:t>
            </a:r>
            <a:endParaRPr lang="en-US" dirty="0"/>
          </a:p>
          <a:p>
            <a:r>
              <a:rPr lang="en-US" dirty="0"/>
              <a:t>Injuries can be focal (affecting </a:t>
            </a:r>
            <a:r>
              <a:rPr lang="en-US" dirty="0" smtClean="0"/>
              <a:t>just one region </a:t>
            </a:r>
            <a:r>
              <a:rPr lang="en-US" dirty="0"/>
              <a:t>of the brain) or diffuse (affecting the brain in a widespread pattern)</a:t>
            </a:r>
          </a:p>
          <a:p>
            <a:r>
              <a:rPr lang="en-US" dirty="0" smtClean="0"/>
              <a:t>Result can be </a:t>
            </a:r>
            <a:r>
              <a:rPr lang="en-US" dirty="0" err="1" smtClean="0"/>
              <a:t>mTBI</a:t>
            </a:r>
            <a:r>
              <a:rPr lang="en-US" dirty="0" smtClean="0"/>
              <a:t> or moderate/severe TBI</a:t>
            </a:r>
            <a:endParaRPr lang="en-US" dirty="0"/>
          </a:p>
        </p:txBody>
      </p:sp>
    </p:spTree>
    <p:extLst>
      <p:ext uri="{BB962C8B-B14F-4D97-AF65-F5344CB8AC3E}">
        <p14:creationId xmlns:p14="http://schemas.microsoft.com/office/powerpoint/2010/main" val="2625757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krp2003\Desktop\Concussion\ConcussionImages\concussion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0"/>
            <a:ext cx="6140450" cy="682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412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http://2.bp.blogspot.com/_qhZffv8gqnI/ScTZ9Dpr-BI/AAAAAAAAAN4/gUriGceGWcg/s320/Cerebral+concussion.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
            <a:ext cx="86868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783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Classification of TBI </a:t>
            </a:r>
            <a:r>
              <a:rPr lang="en-US" dirty="0" smtClean="0"/>
              <a:t>Severity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Glasgow </a:t>
            </a:r>
            <a:r>
              <a:rPr lang="en-US" dirty="0"/>
              <a:t>Coma Scale (GCS</a:t>
            </a:r>
            <a:r>
              <a:rPr lang="en-US" dirty="0" smtClean="0"/>
              <a:t>) immediately after injury</a:t>
            </a:r>
          </a:p>
          <a:p>
            <a:pPr lvl="1"/>
            <a:r>
              <a:rPr lang="en-US" sz="2800" dirty="0" smtClean="0"/>
              <a:t>Best motor response</a:t>
            </a:r>
          </a:p>
          <a:p>
            <a:pPr lvl="1"/>
            <a:r>
              <a:rPr lang="en-US" sz="2800" dirty="0" smtClean="0"/>
              <a:t>Best verbal response</a:t>
            </a:r>
          </a:p>
          <a:p>
            <a:pPr lvl="1"/>
            <a:r>
              <a:rPr lang="en-US" sz="2800" dirty="0" smtClean="0"/>
              <a:t>Best </a:t>
            </a:r>
            <a:r>
              <a:rPr lang="en-US" sz="2800" smtClean="0"/>
              <a:t>eye response</a:t>
            </a:r>
            <a:endParaRPr lang="en-US" sz="2800" dirty="0" smtClean="0"/>
          </a:p>
          <a:p>
            <a:r>
              <a:rPr lang="en-US" dirty="0" smtClean="0"/>
              <a:t>Duration of true loss of consciousness</a:t>
            </a:r>
          </a:p>
          <a:p>
            <a:r>
              <a:rPr lang="en-US" dirty="0"/>
              <a:t>Duration of post traumatic amnesia (PTA</a:t>
            </a:r>
            <a:r>
              <a:rPr lang="en-US" dirty="0" smtClean="0"/>
              <a:t>):  time between resumption of consciousness and laying down new memories (e.g., awake and talking in ER but no recollection of it later)</a:t>
            </a:r>
            <a:endParaRPr lang="en-US" dirty="0"/>
          </a:p>
        </p:txBody>
      </p:sp>
    </p:spTree>
    <p:extLst>
      <p:ext uri="{BB962C8B-B14F-4D97-AF65-F5344CB8AC3E}">
        <p14:creationId xmlns:p14="http://schemas.microsoft.com/office/powerpoint/2010/main" val="3402491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2022</Words>
  <Application>Microsoft Office PowerPoint</Application>
  <PresentationFormat>On-screen Show (4:3)</PresentationFormat>
  <Paragraphs>341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Custom Design</vt:lpstr>
      <vt:lpstr>Concussion: Return to Riding</vt:lpstr>
      <vt:lpstr>Topics</vt:lpstr>
      <vt:lpstr>My Goals</vt:lpstr>
      <vt:lpstr>Concussion or Brain Injury?</vt:lpstr>
      <vt:lpstr>Definition of TBI</vt:lpstr>
      <vt:lpstr>Mechanisms of TBI</vt:lpstr>
      <vt:lpstr>PowerPoint Presentation</vt:lpstr>
      <vt:lpstr>PowerPoint Presentation</vt:lpstr>
      <vt:lpstr>Classification of TBI Severity</vt:lpstr>
      <vt:lpstr>Findings Following  Moderate/Severe TBI</vt:lpstr>
      <vt:lpstr>Neuron and Axon</vt:lpstr>
      <vt:lpstr>Course of Recovery from  Severe TBI</vt:lpstr>
      <vt:lpstr>Functional Outcomes</vt:lpstr>
      <vt:lpstr>Outcomes Following  Moderate/Severe TBI</vt:lpstr>
      <vt:lpstr>Implications for Jockeys Recovering  from Moderate/Severe TBI</vt:lpstr>
      <vt:lpstr>PowerPoint Presentation</vt:lpstr>
      <vt:lpstr>Concussion</vt:lpstr>
      <vt:lpstr>Definition of Concussion  (4th Zurich Conference</vt:lpstr>
      <vt:lpstr>Other Aspects of Concussion</vt:lpstr>
      <vt:lpstr>Post-Concussion Symptoms</vt:lpstr>
      <vt:lpstr>Concussion Modifiers (Zurich)</vt:lpstr>
      <vt:lpstr>Concussion in Riding</vt:lpstr>
      <vt:lpstr>Immediate  Management:  Ideal  but Recognizing Realities of Riding</vt:lpstr>
      <vt:lpstr>Transport to ER </vt:lpstr>
      <vt:lpstr>When to DEMAND CT</vt:lpstr>
      <vt:lpstr>After Concussion</vt:lpstr>
      <vt:lpstr>First Few Days</vt:lpstr>
      <vt:lpstr>Recovery</vt:lpstr>
      <vt:lpstr>Natural Progression of Uncomplicated Concussion</vt:lpstr>
      <vt:lpstr>NFL and NHL Protocol</vt:lpstr>
      <vt:lpstr>When to Refer for Neurocognitive Testing</vt:lpstr>
      <vt:lpstr>Neuropsychological Evaluations</vt:lpstr>
      <vt:lpstr>Utilizing a Neuropsychologist</vt:lpstr>
      <vt:lpstr>Computerized Batteries</vt:lpstr>
      <vt:lpstr>ImPACT Battery</vt:lpstr>
      <vt:lpstr>My Paper-and-Pencil Battery:  &lt;30  $200-$300</vt:lpstr>
      <vt:lpstr>Memory:  List Learning</vt:lpstr>
      <vt:lpstr>PowerPoint Presentation</vt:lpstr>
      <vt:lpstr>Case Example: NY Jet</vt:lpstr>
      <vt:lpstr>Day after Neuropsych Assessment at Practice (Red Jersey)</vt:lpstr>
      <vt:lpstr>Progression of Player</vt:lpstr>
      <vt:lpstr>DAI on MRI</vt:lpstr>
      <vt:lpstr>Controversies</vt:lpstr>
      <vt:lpstr>Conclusions</vt:lpstr>
      <vt:lpstr>Conclusions</vt:lpstr>
      <vt:lpstr>My Contact Information</vt:lpstr>
    </vt:vector>
  </TitlesOfParts>
  <Company>WCMC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Perrine</dc:creator>
  <cp:lastModifiedBy>Jamie Carter</cp:lastModifiedBy>
  <cp:revision>44</cp:revision>
  <cp:lastPrinted>2014-02-04T21:08:32Z</cp:lastPrinted>
  <dcterms:created xsi:type="dcterms:W3CDTF">2014-01-27T18:45:41Z</dcterms:created>
  <dcterms:modified xsi:type="dcterms:W3CDTF">2014-02-04T21:13:37Z</dcterms:modified>
</cp:coreProperties>
</file>